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07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48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14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674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899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20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779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46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85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2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12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931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53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70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83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9CD6C-378F-457E-8C05-4408275FB32A}" type="datetimeFigureOut">
              <a:rPr lang="es-MX" smtClean="0"/>
              <a:t>30/09/2020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16BCE12-C302-48E4-8790-77DB4E3DD0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453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Aspectos Legales y Tributarios </a:t>
            </a:r>
            <a:r>
              <a:rPr lang="es-MX" dirty="0" err="1" smtClean="0"/>
              <a:t>rr</a:t>
            </a:r>
            <a:r>
              <a:rPr lang="es-MX" dirty="0" smtClean="0"/>
              <a:t> a la </a:t>
            </a:r>
            <a:r>
              <a:rPr lang="es-MX" dirty="0" err="1" smtClean="0"/>
              <a:t>conta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47777" y="2102069"/>
            <a:ext cx="8915400" cy="3777622"/>
          </a:xfrm>
        </p:spPr>
        <p:txBody>
          <a:bodyPr/>
          <a:lstStyle/>
          <a:p>
            <a:r>
              <a:rPr lang="es-MX" dirty="0" smtClean="0"/>
              <a:t>Código de Comercio:  Comerciante Individual, Comerciante Social (Persona Jurídica) </a:t>
            </a:r>
          </a:p>
          <a:p>
            <a:r>
              <a:rPr lang="es-MX" dirty="0" smtClean="0"/>
              <a:t>Tipos de Sociedades: Sociedades de Personas y Sociedades de Capital. </a:t>
            </a:r>
          </a:p>
          <a:p>
            <a:r>
              <a:rPr lang="es-MX" dirty="0" smtClean="0"/>
              <a:t>Obligados a llevar contabilidad: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Los comerciantes individuales  con Activos mayores a $12,000 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s-MX" dirty="0" smtClean="0"/>
              <a:t>Sociedades: Todas están obligadas a llevar contabilidad. </a:t>
            </a:r>
          </a:p>
          <a:p>
            <a:pPr marL="0" indent="0">
              <a:buNone/>
            </a:pPr>
            <a:r>
              <a:rPr lang="es-MX" dirty="0" smtClean="0"/>
              <a:t>Se deberá llevar en: </a:t>
            </a:r>
          </a:p>
          <a:p>
            <a:pPr marL="0" indent="0">
              <a:buNone/>
            </a:pPr>
            <a:r>
              <a:rPr lang="es-MX" dirty="0" smtClean="0"/>
              <a:t>Libro Diario, Libro Mayor, Libro de Estados Financieros, y los demás exigidos por la ley.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997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Elementos de los Estados Financieros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ACTIVO (ESTADO DE SITUACIÓN FINANICERA)</a:t>
            </a:r>
          </a:p>
          <a:p>
            <a:r>
              <a:rPr lang="es-MX" dirty="0" smtClean="0"/>
              <a:t>PASIVO </a:t>
            </a:r>
            <a:r>
              <a:rPr lang="es-MX" dirty="0"/>
              <a:t>(ESTADO DE SITUACIÓN FINANICERA)</a:t>
            </a:r>
            <a:endParaRPr lang="es-MX" dirty="0" smtClean="0"/>
          </a:p>
          <a:p>
            <a:r>
              <a:rPr lang="es-MX" dirty="0" smtClean="0"/>
              <a:t>PATRIMONIO </a:t>
            </a:r>
            <a:r>
              <a:rPr lang="es-MX" dirty="0"/>
              <a:t>(ESTADO DE SITUACIÓN FINANICERA</a:t>
            </a:r>
            <a:r>
              <a:rPr lang="es-MX" dirty="0" smtClean="0"/>
              <a:t>)</a:t>
            </a:r>
          </a:p>
          <a:p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r>
              <a:rPr lang="es-MX" dirty="0" smtClean="0"/>
              <a:t>INGRESOS (ESTADO DE RESULTADOS)</a:t>
            </a:r>
          </a:p>
          <a:p>
            <a:r>
              <a:rPr lang="es-MX" dirty="0" smtClean="0"/>
              <a:t>GASTOS (ESTADOS DE RESULTADOS)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39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220854"/>
            <a:ext cx="8911687" cy="1280890"/>
          </a:xfrm>
        </p:spPr>
        <p:txBody>
          <a:bodyPr>
            <a:normAutofit/>
          </a:bodyPr>
          <a:lstStyle/>
          <a:p>
            <a:r>
              <a:rPr lang="es-MX" dirty="0"/>
              <a:t>¿Qué es Activo?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243958"/>
            <a:ext cx="8915400" cy="90389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Un activo es un </a:t>
            </a:r>
            <a:r>
              <a:rPr lang="es-MX" b="1" dirty="0"/>
              <a:t>recurso</a:t>
            </a:r>
            <a:r>
              <a:rPr lang="es-MX" dirty="0"/>
              <a:t> controlado por la entidad como resultados de sucesos pasados, del que la entidad espera obtener, en el futuro, </a:t>
            </a:r>
            <a:r>
              <a:rPr lang="es-MX" b="1" dirty="0"/>
              <a:t>beneficios económicos</a:t>
            </a:r>
            <a:r>
              <a:rPr lang="es-MX" dirty="0"/>
              <a:t>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92925" y="380805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¿Qué es el pasivo?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2589212" y="4845270"/>
            <a:ext cx="8915400" cy="903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Es una </a:t>
            </a:r>
            <a:r>
              <a:rPr lang="es-MX" b="1" dirty="0"/>
              <a:t>obligación</a:t>
            </a:r>
            <a:r>
              <a:rPr lang="es-MX" dirty="0"/>
              <a:t> presente de la entidad, surgida a raíz de sucesos pasados, al vencimiento de la cual, espera </a:t>
            </a:r>
            <a:r>
              <a:rPr lang="es-MX" b="1" dirty="0"/>
              <a:t>desprenderse de recursos </a:t>
            </a:r>
            <a:r>
              <a:rPr lang="es-MX" dirty="0"/>
              <a:t>que incorporan beneficios económicos. </a:t>
            </a:r>
          </a:p>
        </p:txBody>
      </p:sp>
    </p:spTree>
    <p:extLst>
      <p:ext uri="{BB962C8B-B14F-4D97-AF65-F5344CB8AC3E}">
        <p14:creationId xmlns:p14="http://schemas.microsoft.com/office/powerpoint/2010/main" val="408970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2631254" y="813457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Es el residuo de los activos reconocidos menos los pasivos reconocidos. Se puede </a:t>
            </a:r>
            <a:r>
              <a:rPr lang="es-MX" dirty="0" err="1"/>
              <a:t>subclasificar</a:t>
            </a:r>
            <a:r>
              <a:rPr lang="es-MX" dirty="0"/>
              <a:t> en el estado de </a:t>
            </a:r>
            <a:r>
              <a:rPr lang="es-MX" dirty="0" smtClean="0"/>
              <a:t>Situación </a:t>
            </a:r>
            <a:r>
              <a:rPr lang="es-MX" dirty="0"/>
              <a:t>Financiera</a:t>
            </a:r>
            <a:r>
              <a:rPr lang="es-MX" dirty="0" smtClean="0"/>
              <a:t>.</a:t>
            </a:r>
          </a:p>
          <a:p>
            <a:r>
              <a:rPr lang="es-MX" dirty="0"/>
              <a:t>El patrimonio representa los recursos de que dispone la entidad para la realización de sus fines, los cuales han sido aportados por fuentes internas representadas por los dueños, y los provenientes de las operaciones realizadas y otros eventos económicos y circunstancias que lo afecten. Los propietarios adquieren un derecho residual sobre los activos netos, el cual se ejerce mediante reembolso o distribución.</a:t>
            </a:r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3013339" y="138006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¿Que es el patrimonio?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013338" y="3531294"/>
            <a:ext cx="8911687" cy="5714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 smtClean="0"/>
              <a:t>Ejemplo de aplicación personal</a:t>
            </a:r>
          </a:p>
          <a:p>
            <a:endParaRPr lang="es-MX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3009625" y="4154740"/>
            <a:ext cx="8915400" cy="1516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Dinero en mi bolsa $500.00 (Activo) </a:t>
            </a:r>
          </a:p>
          <a:p>
            <a:r>
              <a:rPr lang="es-MX" dirty="0" smtClean="0"/>
              <a:t>Debo en la tarjeta  $200.00 (Pasivo)</a:t>
            </a:r>
          </a:p>
          <a:p>
            <a:r>
              <a:rPr lang="es-MX" dirty="0" smtClean="0"/>
              <a:t>Capital es la resta $500 - $200 + $300.00 </a:t>
            </a:r>
          </a:p>
          <a:p>
            <a:endParaRPr lang="es-MX" dirty="0" smtClean="0"/>
          </a:p>
        </p:txBody>
      </p:sp>
      <p:sp>
        <p:nvSpPr>
          <p:cNvPr id="9" name="CuadroTexto 8"/>
          <p:cNvSpPr txBox="1"/>
          <p:nvPr/>
        </p:nvSpPr>
        <p:spPr>
          <a:xfrm>
            <a:off x="6674069" y="6060947"/>
            <a:ext cx="5623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Explicar estructura de un estado financiero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648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Cuándo </a:t>
            </a:r>
            <a:r>
              <a:rPr lang="es-MX" dirty="0"/>
              <a:t>se reconoce un Activo, Pasivo, Ingresos y </a:t>
            </a:r>
            <a:r>
              <a:rPr lang="es-MX" dirty="0" smtClean="0"/>
              <a:t>Gastos?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4724400"/>
          </a:xfrm>
        </p:spPr>
        <p:txBody>
          <a:bodyPr>
            <a:normAutofit/>
          </a:bodyPr>
          <a:lstStyle/>
          <a:p>
            <a:r>
              <a:rPr lang="es-MX" dirty="0"/>
              <a:t>Cuando es probable que cualquier beneficio económico futuro asociado con la partida llegue, o salga De la entidad</a:t>
            </a:r>
            <a:r>
              <a:rPr lang="es-MX" dirty="0" smtClean="0"/>
              <a:t>.</a:t>
            </a:r>
          </a:p>
          <a:p>
            <a:r>
              <a:rPr lang="es-MX" dirty="0"/>
              <a:t>Cuando el costo o valor pueda ser medido con fiabilidad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Reconocimiento es el proceso de incorporación en los estados financieros , que satisfaga los criterios de reconocimiento</a:t>
            </a:r>
            <a:r>
              <a:rPr lang="es-MX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s-MX" dirty="0">
                <a:solidFill>
                  <a:srgbClr val="FF0000"/>
                </a:solidFill>
              </a:rPr>
              <a:t>Medición es el proceso de determinación de los importes (valores) monetarios en los que una entidad mide los activos, pasivos, ingresos y gastos en sus estados financieros. 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La </a:t>
            </a:r>
            <a:r>
              <a:rPr lang="es-MX" dirty="0">
                <a:solidFill>
                  <a:srgbClr val="FF0000"/>
                </a:solidFill>
              </a:rPr>
              <a:t>medición involucra la selección de una base de medición por los que se reconocen y llevan contablemente los elementos (5 elementos) para su inclusión en los estados </a:t>
            </a:r>
            <a:r>
              <a:rPr lang="es-MX" dirty="0" smtClean="0">
                <a:solidFill>
                  <a:srgbClr val="FF0000"/>
                </a:solidFill>
              </a:rPr>
              <a:t>financieros.</a:t>
            </a:r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Dos bases de medición: Costo Histórico y Valor razonable. 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3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 de Resultados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Ingresos y Gastos (Utilidad o pérdida) </a:t>
            </a:r>
          </a:p>
          <a:p>
            <a:r>
              <a:rPr lang="es-MX" dirty="0" smtClean="0"/>
              <a:t>Ingresos:  Por </a:t>
            </a:r>
            <a:r>
              <a:rPr lang="es-MX" b="1" dirty="0" smtClean="0"/>
              <a:t>actividades ordinarias </a:t>
            </a:r>
            <a:r>
              <a:rPr lang="es-MX" dirty="0" smtClean="0"/>
              <a:t>(ventas, comisiones, intereses, dividendos, regalías y alquileres.  </a:t>
            </a:r>
            <a:r>
              <a:rPr lang="es-MX" b="1" dirty="0" smtClean="0"/>
              <a:t>Ganancias: </a:t>
            </a:r>
            <a:r>
              <a:rPr lang="es-MX" dirty="0" smtClean="0"/>
              <a:t>Otras partidas que satisfacen el concepto de ingresos, pero no son ingresos de actividades ordinarias. </a:t>
            </a:r>
          </a:p>
          <a:p>
            <a:r>
              <a:rPr lang="es-MX" dirty="0" smtClean="0"/>
              <a:t>Gastos: </a:t>
            </a:r>
            <a:r>
              <a:rPr lang="es-MX" b="1" dirty="0" smtClean="0"/>
              <a:t>Gastos: </a:t>
            </a:r>
            <a:r>
              <a:rPr lang="es-MX" dirty="0" smtClean="0"/>
              <a:t>Surgen de actividades ordinarias incluyen, por ejemplo, el costo de las ventas, los salarios, la depreciación.  </a:t>
            </a:r>
            <a:r>
              <a:rPr lang="es-MX" b="1" dirty="0" smtClean="0"/>
              <a:t>Pérdidas: </a:t>
            </a:r>
            <a:r>
              <a:rPr lang="es-MX" dirty="0" smtClean="0"/>
              <a:t>Otras partidas que satisfacen el concepto de gastos y surgen en el curso de la actividad ordinaria de la entidad.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8488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0193"/>
          </a:xfrm>
        </p:spPr>
        <p:txBody>
          <a:bodyPr/>
          <a:lstStyle/>
          <a:p>
            <a:r>
              <a:rPr lang="es-MX" dirty="0" smtClean="0"/>
              <a:t>Ingresos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08387"/>
            <a:ext cx="8915400" cy="914400"/>
          </a:xfrm>
        </p:spPr>
        <p:txBody>
          <a:bodyPr/>
          <a:lstStyle/>
          <a:p>
            <a:r>
              <a:rPr lang="es-MX" dirty="0"/>
              <a:t>Son los aumentos en activos registrados en la contabilidad que resultan de actividades lucrativas de una empresa y producen cambios en el patrimonio o capital.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589212" y="2406871"/>
            <a:ext cx="8911687" cy="7001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Gastos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2585499" y="3191148"/>
            <a:ext cx="89154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Son las disminuciones en activos registradas en la contabilidad que resultan de las actividades lucrativas de la empresa y que cambian el patrimonio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585499" y="4105548"/>
            <a:ext cx="8911687" cy="7001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Cuando se reconoce un Ingreso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2581786" y="4805740"/>
            <a:ext cx="8915400" cy="195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Se reconoce un ingreso en el Estado de Resultados cuando ha surgido un incremento en los beneficios económicos futuros, o un decremento en los </a:t>
            </a:r>
            <a:r>
              <a:rPr lang="es-MX" dirty="0" smtClean="0"/>
              <a:t>pasivos.</a:t>
            </a:r>
          </a:p>
          <a:p>
            <a:r>
              <a:rPr lang="es-MX" dirty="0"/>
              <a:t>El importe de los ingresos debe de ser medido </a:t>
            </a:r>
            <a:r>
              <a:rPr lang="es-MX" dirty="0" smtClean="0"/>
              <a:t>confiabilidad.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0118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39918"/>
            <a:ext cx="8915400" cy="1534510"/>
          </a:xfrm>
        </p:spPr>
        <p:txBody>
          <a:bodyPr/>
          <a:lstStyle/>
          <a:p>
            <a:r>
              <a:rPr lang="es-MX" dirty="0"/>
              <a:t>Se reconoce un gasto en el Estado de Resultados cuando ha surgido un decremento en los activos o un incremento en los </a:t>
            </a:r>
            <a:r>
              <a:rPr lang="es-MX" dirty="0" smtClean="0"/>
              <a:t>pasivos.</a:t>
            </a:r>
          </a:p>
          <a:p>
            <a:r>
              <a:rPr lang="es-MX" dirty="0"/>
              <a:t>El gasto debe de ser medido </a:t>
            </a:r>
            <a:r>
              <a:rPr lang="es-MX" dirty="0" smtClean="0"/>
              <a:t>confiabilidad.</a:t>
            </a:r>
          </a:p>
          <a:p>
            <a:pPr marL="0" indent="0">
              <a:buNone/>
            </a:pPr>
            <a:r>
              <a:rPr lang="es-MX" dirty="0" smtClean="0"/>
              <a:t>	Explicar cómo va el Estado de Resultados. </a:t>
            </a:r>
            <a:endParaRPr lang="es-MX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721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Cuando se reconoce un </a:t>
            </a:r>
            <a:r>
              <a:rPr lang="es-MX" dirty="0" smtClean="0"/>
              <a:t>Gasto</a:t>
            </a:r>
            <a:endParaRPr lang="es-MX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589212" y="2974428"/>
            <a:ext cx="8911687" cy="7212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dirty="0"/>
              <a:t>Ciclo Contable</a:t>
            </a:r>
          </a:p>
        </p:txBody>
      </p:sp>
    </p:spTree>
    <p:extLst>
      <p:ext uri="{BB962C8B-B14F-4D97-AF65-F5344CB8AC3E}">
        <p14:creationId xmlns:p14="http://schemas.microsoft.com/office/powerpoint/2010/main" val="415247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Obligaciones del comerciante y Sociedades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</a:t>
            </a:r>
            <a:r>
              <a:rPr lang="es-MX" dirty="0"/>
              <a:t>Matricular su empresa mercantil y registrar sus respectivos locales, agencias o sucursales. </a:t>
            </a:r>
            <a:endParaRPr lang="es-MX" dirty="0" smtClean="0"/>
          </a:p>
          <a:p>
            <a:r>
              <a:rPr lang="es-MX" dirty="0" smtClean="0"/>
              <a:t>Llevar </a:t>
            </a:r>
            <a:r>
              <a:rPr lang="es-MX" dirty="0"/>
              <a:t>la contabilidad y la correspondencia en la forma prescrita por este Código. </a:t>
            </a:r>
            <a:endParaRPr lang="es-MX" dirty="0" smtClean="0"/>
          </a:p>
          <a:p>
            <a:r>
              <a:rPr lang="es-MX" dirty="0" smtClean="0"/>
              <a:t>Depositar </a:t>
            </a:r>
            <a:r>
              <a:rPr lang="es-MX" dirty="0"/>
              <a:t>anualmente en el Registro de Comercio el Balance General de su empresa, los estados de resultados y de cambio en el patrimonio correspondiente al mismo ejercicio del balance general, acompañados del dictamen del Auditor y sus respectivos anexos; y cumplir con los demás requisitos de publicidad mercantil que la ley establece. </a:t>
            </a:r>
            <a:endParaRPr lang="es-MX" dirty="0" smtClean="0"/>
          </a:p>
          <a:p>
            <a:r>
              <a:rPr lang="es-MX" dirty="0" smtClean="0"/>
              <a:t>Realizar </a:t>
            </a:r>
            <a:r>
              <a:rPr lang="es-MX" dirty="0"/>
              <a:t>su actividad dentro de los límites de la libre competencia establecidos en la Ley, los usos mercantiles y las buenas costumbres, absteniéndose de toda competencia desleal</a:t>
            </a:r>
          </a:p>
        </p:txBody>
      </p:sp>
    </p:spTree>
    <p:extLst>
      <p:ext uri="{BB962C8B-B14F-4D97-AF65-F5344CB8AC3E}">
        <p14:creationId xmlns:p14="http://schemas.microsoft.com/office/powerpoint/2010/main" val="115970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5131" y="849094"/>
            <a:ext cx="9144000" cy="885113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Bases de Contabilidad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65131" y="2099058"/>
            <a:ext cx="9144000" cy="3881328"/>
          </a:xfrm>
        </p:spPr>
        <p:txBody>
          <a:bodyPr>
            <a:normAutofit lnSpcReduction="10000"/>
          </a:bodyPr>
          <a:lstStyle/>
          <a:p>
            <a:r>
              <a:rPr lang="es-MX" b="1" dirty="0" smtClean="0"/>
              <a:t>•Es un sistema de información que mide las actividades de la empresa, procesa esa información en reportes (informes) y comunica los resultados a los tomadores de decisiones.</a:t>
            </a:r>
          </a:p>
          <a:p>
            <a:r>
              <a:rPr lang="es-MX" b="1" dirty="0" smtClean="0"/>
              <a:t> •La contabilidad es llamada el lenguaje de los negocios. Entre mejor conoce este lenguaje, mejores serán sus decisiones de negocios y la administración de los aspectos financieros. </a:t>
            </a:r>
          </a:p>
          <a:p>
            <a:r>
              <a:rPr lang="es-MX" b="1" dirty="0" smtClean="0"/>
              <a:t>•Técnicas que se utiliza para producir sistemática y estructuralmente información cuantitativa expresada en unidades monetarias de las transacciones que realiza </a:t>
            </a:r>
          </a:p>
          <a:p>
            <a:r>
              <a:rPr lang="es-MX" b="1" dirty="0" smtClean="0"/>
              <a:t>•Es un proceso que consiste en identificar, registrar, resumir y presentar información económica a quienes toman las decisiones. </a:t>
            </a:r>
          </a:p>
          <a:p>
            <a:endParaRPr lang="es-MX" b="1" dirty="0"/>
          </a:p>
          <a:p>
            <a:r>
              <a:rPr lang="es-MX" sz="1300" b="1" i="1" dirty="0" smtClean="0"/>
              <a:t>Fuente: Charles </a:t>
            </a:r>
            <a:r>
              <a:rPr lang="es-MX" sz="1300" b="1" i="1" dirty="0" err="1" smtClean="0"/>
              <a:t>Horngren</a:t>
            </a:r>
            <a:r>
              <a:rPr lang="es-MX" sz="1300" b="1" i="1" dirty="0" smtClean="0"/>
              <a:t>, Introducción a la Contabilidad Financiera, Editorial Prentice Hall,.</a:t>
            </a:r>
            <a:endParaRPr lang="es-MX" sz="1300" b="1" i="1" dirty="0"/>
          </a:p>
        </p:txBody>
      </p:sp>
    </p:spTree>
    <p:extLst>
      <p:ext uri="{BB962C8B-B14F-4D97-AF65-F5344CB8AC3E}">
        <p14:creationId xmlns:p14="http://schemas.microsoft.com/office/powerpoint/2010/main" val="94113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Bases de la contabilidad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71449"/>
            <a:ext cx="8915400" cy="4351282"/>
          </a:xfrm>
        </p:spPr>
        <p:txBody>
          <a:bodyPr>
            <a:normAutofit/>
          </a:bodyPr>
          <a:lstStyle/>
          <a:p>
            <a:r>
              <a:rPr lang="es-MX" dirty="0"/>
              <a:t>Es una técnica que se ocupa de registrar, clasificar y resumir las operaciones mercantiles de un negocio con el fin de interpretar sus resultados. </a:t>
            </a:r>
            <a:endParaRPr lang="es-MX" dirty="0" smtClean="0"/>
          </a:p>
          <a:p>
            <a:r>
              <a:rPr lang="es-MX" dirty="0" smtClean="0"/>
              <a:t>Por </a:t>
            </a:r>
            <a:r>
              <a:rPr lang="es-MX" dirty="0"/>
              <a:t>consiguiente, los gerentes o directores a través de la contabilidad podrán orientarse sobre el curso que siguen sus negocios mediante datos contables y estadísticos. </a:t>
            </a:r>
            <a:endParaRPr lang="es-MX" dirty="0" smtClean="0"/>
          </a:p>
          <a:p>
            <a:r>
              <a:rPr lang="es-MX" dirty="0" smtClean="0"/>
              <a:t>Estos </a:t>
            </a:r>
            <a:r>
              <a:rPr lang="es-MX" dirty="0"/>
              <a:t>datos permiten conocer la estabilidad y solvencia de la compañía, la corriente de cobros y pagos, las tendencias de las ventas, costos y gastos generales, entre otros. De manera que se pueda conocer la capacidad financiera de la empresa</a:t>
            </a:r>
            <a:r>
              <a:rPr lang="es-MX" dirty="0" smtClean="0"/>
              <a:t>.</a:t>
            </a:r>
          </a:p>
          <a:p>
            <a:r>
              <a:rPr lang="es-MX" i="1" dirty="0" smtClean="0"/>
              <a:t>“A </a:t>
            </a:r>
            <a:r>
              <a:rPr lang="es-MX" i="1" dirty="0"/>
              <a:t>veces pensamos que para entender la contabilidad necesitamos ser contadores o que no necesitamos la contabilidad, sin embargo la contabilidad es necesaria para entender la situación financiera y económica de las empresas para tomar </a:t>
            </a:r>
            <a:r>
              <a:rPr lang="es-MX" i="1" dirty="0" smtClean="0"/>
              <a:t>decisiones”.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417849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 El Salvador regida por: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Las Normas Internacionales de Información Financiera (IFRS) (NIIF) (Cotizan en mercado de </a:t>
            </a:r>
            <a:r>
              <a:rPr lang="es-MX" dirty="0" smtClean="0"/>
              <a:t>Valores)</a:t>
            </a:r>
          </a:p>
          <a:p>
            <a:r>
              <a:rPr lang="es-MX" dirty="0"/>
              <a:t>La NIIF para las PYMES (NO Cotizan en mercado de </a:t>
            </a:r>
            <a:r>
              <a:rPr lang="es-MX" dirty="0" smtClean="0"/>
              <a:t>Valores) (Sin obligación pública de rendir cuentas).  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La aplican </a:t>
            </a:r>
            <a:r>
              <a:rPr lang="es-MX" dirty="0" smtClean="0"/>
              <a:t>entidades </a:t>
            </a:r>
            <a:r>
              <a:rPr lang="es-MX" dirty="0"/>
              <a:t>que no tienen obligación pública de rendir cuenta, quiere decir que sus acciones o cuyos instrumentos de pasivos no se negocian en un mercado público, bancos, cooperativas de crédito, intermediarios de bolsa, fondos de inversión y compañías de seguros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b="1" dirty="0"/>
              <a:t>NO CONFUNDIR EL TÉRMINO PYMES </a:t>
            </a:r>
            <a:r>
              <a:rPr lang="es-MX" dirty="0"/>
              <a:t>En El Salvador hay entidades (ejemplo. FUSADES, CONAMYPE), que han desarrollado sus propias definiciones de PYMES (de acuerdo a l número de empleados, al total de los activos) para un amplio rango de propósitos Muchas veces el término PYMES se usa para indicar o incluir entidades muy pequeñas sin considerar si publican estados financieros.</a:t>
            </a:r>
          </a:p>
        </p:txBody>
      </p:sp>
    </p:spTree>
    <p:extLst>
      <p:ext uri="{BB962C8B-B14F-4D97-AF65-F5344CB8AC3E}">
        <p14:creationId xmlns:p14="http://schemas.microsoft.com/office/powerpoint/2010/main" val="380372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Objetivos de la </a:t>
            </a:r>
            <a:r>
              <a:rPr lang="es-MX" dirty="0" err="1" smtClean="0"/>
              <a:t>Conta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Tener en cualquier momento una información ordenada y sistemática sobre el desenvolvimiento económico y financiero de la empresa. </a:t>
            </a:r>
            <a:endParaRPr lang="es-MX" dirty="0" smtClean="0"/>
          </a:p>
          <a:p>
            <a:r>
              <a:rPr lang="es-MX" dirty="0" smtClean="0"/>
              <a:t>Determinar </a:t>
            </a:r>
            <a:r>
              <a:rPr lang="es-MX" dirty="0"/>
              <a:t>en términos monetarios, la cuantía de los bienes, deudas y el patrimonio que posee la empresa. </a:t>
            </a:r>
            <a:endParaRPr lang="es-MX" dirty="0" smtClean="0"/>
          </a:p>
          <a:p>
            <a:r>
              <a:rPr lang="es-MX" dirty="0" smtClean="0"/>
              <a:t>Tener </a:t>
            </a:r>
            <a:r>
              <a:rPr lang="es-MX" dirty="0"/>
              <a:t>un adecuado control de todos los ingresos y egresos. </a:t>
            </a:r>
            <a:endParaRPr lang="es-MX" dirty="0" smtClean="0"/>
          </a:p>
          <a:p>
            <a:r>
              <a:rPr lang="es-MX" dirty="0" smtClean="0"/>
              <a:t>Suministrar </a:t>
            </a:r>
            <a:r>
              <a:rPr lang="es-MX" dirty="0"/>
              <a:t>la planeación, ya que no solamente da a conocer los efectos de una operación mercantil, sino que permite prever situaciones futuras. </a:t>
            </a:r>
            <a:endParaRPr lang="es-MX" dirty="0" smtClean="0"/>
          </a:p>
          <a:p>
            <a:r>
              <a:rPr lang="es-MX" dirty="0" smtClean="0"/>
              <a:t>Determinar </a:t>
            </a:r>
            <a:r>
              <a:rPr lang="es-MX" dirty="0"/>
              <a:t>las utilidades o pérdidas obtenidas al finalizar el ciclo contable.</a:t>
            </a:r>
          </a:p>
        </p:txBody>
      </p:sp>
    </p:spTree>
    <p:extLst>
      <p:ext uri="{BB962C8B-B14F-4D97-AF65-F5344CB8AC3E}">
        <p14:creationId xmlns:p14="http://schemas.microsoft.com/office/powerpoint/2010/main" val="100922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3256" y="91396"/>
            <a:ext cx="8911687" cy="1280890"/>
          </a:xfrm>
        </p:spPr>
        <p:txBody>
          <a:bodyPr/>
          <a:lstStyle/>
          <a:p>
            <a:r>
              <a:rPr lang="es-MX" dirty="0" smtClean="0"/>
              <a:t>Tipos de </a:t>
            </a:r>
            <a:r>
              <a:rPr lang="es-MX" dirty="0" err="1" smtClean="0"/>
              <a:t>Conta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17655" y="270072"/>
            <a:ext cx="2676471" cy="2956604"/>
          </a:xfrm>
        </p:spPr>
        <p:txBody>
          <a:bodyPr>
            <a:normAutofit/>
          </a:bodyPr>
          <a:lstStyle/>
          <a:p>
            <a:r>
              <a:rPr lang="es-MX" b="1" dirty="0" err="1" smtClean="0"/>
              <a:t>Conta</a:t>
            </a:r>
            <a:r>
              <a:rPr lang="es-MX" b="1" dirty="0" smtClean="0"/>
              <a:t> Financiera</a:t>
            </a:r>
          </a:p>
          <a:p>
            <a:r>
              <a:rPr lang="es-MX" b="1" dirty="0" err="1" smtClean="0"/>
              <a:t>Conta</a:t>
            </a:r>
            <a:r>
              <a:rPr lang="es-MX" b="1" dirty="0" smtClean="0"/>
              <a:t> Fiscal</a:t>
            </a:r>
          </a:p>
          <a:p>
            <a:r>
              <a:rPr lang="es-MX" b="1" dirty="0" err="1" smtClean="0"/>
              <a:t>Conta</a:t>
            </a:r>
            <a:r>
              <a:rPr lang="es-MX" b="1" dirty="0" smtClean="0"/>
              <a:t> </a:t>
            </a:r>
            <a:r>
              <a:rPr lang="es-MX" b="1" dirty="0" err="1" smtClean="0"/>
              <a:t>Admin</a:t>
            </a:r>
            <a:endParaRPr lang="es-MX" b="1" dirty="0" smtClean="0"/>
          </a:p>
          <a:p>
            <a:r>
              <a:rPr lang="es-MX" b="1" dirty="0" err="1" smtClean="0"/>
              <a:t>Conta</a:t>
            </a:r>
            <a:r>
              <a:rPr lang="es-MX" b="1" dirty="0" smtClean="0"/>
              <a:t> Costos </a:t>
            </a:r>
          </a:p>
          <a:p>
            <a:r>
              <a:rPr lang="es-MX" b="1" dirty="0" err="1" smtClean="0"/>
              <a:t>Conta</a:t>
            </a:r>
            <a:r>
              <a:rPr lang="es-MX" b="1" dirty="0" smtClean="0"/>
              <a:t> Gubernamental</a:t>
            </a:r>
          </a:p>
          <a:p>
            <a:r>
              <a:rPr lang="es-MX" b="1" dirty="0" err="1" smtClean="0"/>
              <a:t>Conta</a:t>
            </a:r>
            <a:r>
              <a:rPr lang="es-MX" b="1" dirty="0" smtClean="0"/>
              <a:t> Bancaria…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2400029" y="1225689"/>
            <a:ext cx="57176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Principios de </a:t>
            </a:r>
            <a:r>
              <a:rPr lang="es-MX" b="1" dirty="0" err="1" smtClean="0"/>
              <a:t>conta</a:t>
            </a:r>
            <a:r>
              <a:rPr lang="es-MX" b="1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Establecer delimitaciones en las empresas. Cuantificación de las operaciones y la presentación de la información financiera</a:t>
            </a:r>
          </a:p>
          <a:p>
            <a:endParaRPr lang="es-MX" dirty="0"/>
          </a:p>
          <a:p>
            <a:r>
              <a:rPr lang="es-MX" b="1" dirty="0" smtClean="0"/>
              <a:t>Principales: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Negocio en marcha 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Consistencia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Importancia Relativa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Compensación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Entidad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Realización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Período contable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Valor Histórico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Dualidad económica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Revelación suficiente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Comparabilidad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Objetividad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Unidad de moneda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/>
              <a:t>Igualación</a:t>
            </a:r>
            <a:endParaRPr lang="es-MX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6831724" y="3653478"/>
            <a:ext cx="5707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Importancia de los principios:</a:t>
            </a:r>
          </a:p>
          <a:p>
            <a:r>
              <a:rPr lang="es-MX" dirty="0" smtClean="0"/>
              <a:t>Unificar criterio y que cualquier usuario pueda comparar y entender dicha </a:t>
            </a:r>
            <a:r>
              <a:rPr lang="es-MX" dirty="0" err="1" smtClean="0"/>
              <a:t>info</a:t>
            </a:r>
            <a:r>
              <a:rPr lang="es-MX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24852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¿Cuál es el objetivo de los Estados Financieros?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0414"/>
          </a:xfrm>
        </p:spPr>
        <p:txBody>
          <a:bodyPr/>
          <a:lstStyle/>
          <a:p>
            <a:r>
              <a:rPr lang="es-MX" dirty="0" smtClean="0"/>
              <a:t>Ayudar en la toma de decisiones y resumir las transacciones internas. 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589212" y="2782614"/>
            <a:ext cx="5091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¿Qué son entonces los Estados Financieros?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6085490" y="40464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669628" y="3279228"/>
            <a:ext cx="8744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estados financieros, también denominados estados contables, informes financieros o cuentas anuales, son informes que utilizan las instituciones para dar a conocer la situación económica, financiera y los cambios que experimenta (crecimiento y rendimiento) la misma a una fecha o periodo determinado.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669628" y="4883838"/>
            <a:ext cx="85133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estados financieros ayudan con la toma de decisiones financieras de la entidad, gracias a la información que suministran , además puede evaluar la efectividad de la políticas y las nuevas de implementar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785241" y="5807168"/>
            <a:ext cx="6716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USUARIOS INTERNOS Y EXTERNOS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067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Estados Financieros Básicos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</a:p>
          <a:p>
            <a:r>
              <a:rPr lang="es-MX" dirty="0" smtClean="0"/>
              <a:t>Balanza</a:t>
            </a:r>
          </a:p>
          <a:p>
            <a:r>
              <a:rPr lang="es-MX" dirty="0" smtClean="0"/>
              <a:t>Cambios en el Patrimonio</a:t>
            </a:r>
          </a:p>
          <a:p>
            <a:r>
              <a:rPr lang="es-MX" dirty="0" smtClean="0"/>
              <a:t>EFE</a:t>
            </a:r>
          </a:p>
          <a:p>
            <a:r>
              <a:rPr lang="es-MX" dirty="0" smtClean="0"/>
              <a:t>Notas </a:t>
            </a:r>
            <a:r>
              <a:rPr lang="es-MX" dirty="0" err="1" smtClean="0"/>
              <a:t>expli</a:t>
            </a:r>
            <a:r>
              <a:rPr lang="es-MX" dirty="0" smtClean="0"/>
              <a:t>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336865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206</TotalTime>
  <Words>1476</Words>
  <Application>Microsoft Office PowerPoint</Application>
  <PresentationFormat>Panorámica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Espiral</vt:lpstr>
      <vt:lpstr>Aspectos Legales y Tributarios rr a la conta </vt:lpstr>
      <vt:lpstr>Obligaciones del comerciante y Sociedades</vt:lpstr>
      <vt:lpstr>Bases de Contabilidad</vt:lpstr>
      <vt:lpstr>Bases de la contabilidad</vt:lpstr>
      <vt:lpstr>En El Salvador regida por:</vt:lpstr>
      <vt:lpstr>Principales Objetivos de la Conta</vt:lpstr>
      <vt:lpstr>Tipos de Conta:</vt:lpstr>
      <vt:lpstr>¿Cuál es el objetivo de los Estados Financieros?</vt:lpstr>
      <vt:lpstr>Estados Financieros Básicos</vt:lpstr>
      <vt:lpstr>Elementos de los Estados Financieros</vt:lpstr>
      <vt:lpstr>¿Qué es Activo? </vt:lpstr>
      <vt:lpstr>¿Que es el patrimonio?</vt:lpstr>
      <vt:lpstr>Cuándo se reconoce un Activo, Pasivo, Ingresos y Gastos?</vt:lpstr>
      <vt:lpstr>Estado de Resultados</vt:lpstr>
      <vt:lpstr>Ingresos</vt:lpstr>
      <vt:lpstr>Cuando se reconoce un Gasto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de Contabilidad</dc:title>
  <dc:creator>Usuario de Windows</dc:creator>
  <cp:lastModifiedBy>Usuario de Windows</cp:lastModifiedBy>
  <cp:revision>10</cp:revision>
  <dcterms:created xsi:type="dcterms:W3CDTF">2020-10-01T01:27:07Z</dcterms:created>
  <dcterms:modified xsi:type="dcterms:W3CDTF">2020-10-01T04:53:36Z</dcterms:modified>
</cp:coreProperties>
</file>