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</p:sldMasterIdLst>
  <p:notesMasterIdLst>
    <p:notesMasterId r:id="rId10"/>
  </p:notesMasterIdLst>
  <p:sldIdLst>
    <p:sldId id="269" r:id="rId3"/>
    <p:sldId id="353" r:id="rId4"/>
    <p:sldId id="328" r:id="rId5"/>
    <p:sldId id="356" r:id="rId6"/>
    <p:sldId id="357" r:id="rId7"/>
    <p:sldId id="358" r:id="rId8"/>
    <p:sldId id="268" r:id="rId9"/>
  </p:sldIdLst>
  <p:sldSz cx="12192000" cy="6858000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CC"/>
    <a:srgbClr val="EA9F7E"/>
    <a:srgbClr val="DAFDD7"/>
    <a:srgbClr val="9900CC"/>
    <a:srgbClr val="BDF4BA"/>
    <a:srgbClr val="DBF9E9"/>
    <a:srgbClr val="E0F4E4"/>
    <a:srgbClr val="8D492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545" autoAdjust="0"/>
  </p:normalViewPr>
  <p:slideViewPr>
    <p:cSldViewPr snapToGrid="0">
      <p:cViewPr varScale="1">
        <p:scale>
          <a:sx n="100" d="100"/>
          <a:sy n="100" d="100"/>
        </p:scale>
        <p:origin x="21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7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3BA97-0438-4F7F-B303-8406AB5D228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CE9FA03-1E04-4216-8C56-F645EA4B8712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SV" sz="1800" dirty="0" smtClean="0"/>
            <a:t>Es una herramienta para la visualización de la información interanual de las inyecciones y retiros del MER, promedio diario de precio </a:t>
          </a:r>
          <a:r>
            <a:rPr lang="es-SV" sz="1800" dirty="0" err="1" smtClean="0"/>
            <a:t>exante</a:t>
          </a:r>
          <a:r>
            <a:rPr lang="es-SV" sz="1800" dirty="0" smtClean="0"/>
            <a:t> en los nodos de enlace del SER y Cargo Variable de Transmisión neto de los años 2020 y 2019. El Cuadro de Mando contiene varios elementos, como gráficos y filtros, que están enlazados a orígenes de datos. Estos elementos permiten presentar la información de forma compacta y visual, lo que permite un mejor análisis estadístico del Mercado Eléctrico </a:t>
          </a:r>
          <a:r>
            <a:rPr lang="es-SV" sz="1800" dirty="0" smtClean="0"/>
            <a:t>Regional.</a:t>
          </a:r>
          <a:endParaRPr lang="es-ES" sz="1800" dirty="0"/>
        </a:p>
      </dgm:t>
    </dgm:pt>
    <dgm:pt modelId="{A2B00497-ACEE-4A02-8BFD-8E62899587EB}" type="parTrans" cxnId="{A7B43BD5-F22B-48EF-A657-5D0144FE2532}">
      <dgm:prSet/>
      <dgm:spPr/>
      <dgm:t>
        <a:bodyPr/>
        <a:lstStyle/>
        <a:p>
          <a:endParaRPr lang="es-ES"/>
        </a:p>
      </dgm:t>
    </dgm:pt>
    <dgm:pt modelId="{3A748FCC-C76C-4960-AA62-0FA546CD0ACB}" type="sibTrans" cxnId="{A7B43BD5-F22B-48EF-A657-5D0144FE2532}">
      <dgm:prSet/>
      <dgm:spPr/>
      <dgm:t>
        <a:bodyPr/>
        <a:lstStyle/>
        <a:p>
          <a:endParaRPr lang="es-ES"/>
        </a:p>
      </dgm:t>
    </dgm:pt>
    <dgm:pt modelId="{DD1E0F1C-8E5D-4D33-BE3D-1268D1A3CCF1}" type="pres">
      <dgm:prSet presAssocID="{C4D3BA97-0438-4F7F-B303-8406AB5D22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28562DC-7B56-4948-B865-578600D702E9}" type="pres">
      <dgm:prSet presAssocID="{1CE9FA03-1E04-4216-8C56-F645EA4B8712}" presName="parentLin" presStyleCnt="0"/>
      <dgm:spPr/>
    </dgm:pt>
    <dgm:pt modelId="{2037F885-9EFA-4259-9724-59F3B2E5930E}" type="pres">
      <dgm:prSet presAssocID="{1CE9FA03-1E04-4216-8C56-F645EA4B8712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F4BF2098-33B9-4DF7-AD80-46EEDB72B13A}" type="pres">
      <dgm:prSet presAssocID="{1CE9FA03-1E04-4216-8C56-F645EA4B8712}" presName="parentText" presStyleLbl="node1" presStyleIdx="0" presStyleCnt="1" custScaleY="191206" custLinFactNeighborX="-9284" custLinFactNeighborY="-20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B7E20E-8F7A-40ED-A007-11AC58EE70F0}" type="pres">
      <dgm:prSet presAssocID="{1CE9FA03-1E04-4216-8C56-F645EA4B8712}" presName="negativeSpace" presStyleCnt="0"/>
      <dgm:spPr/>
    </dgm:pt>
    <dgm:pt modelId="{93F02DC8-86D0-4B19-86C7-05187B34DACC}" type="pres">
      <dgm:prSet presAssocID="{1CE9FA03-1E04-4216-8C56-F645EA4B8712}" presName="childText" presStyleLbl="conFgAcc1" presStyleIdx="0" presStyleCnt="1">
        <dgm:presLayoutVars>
          <dgm:bulletEnabled val="1"/>
        </dgm:presLayoutVars>
      </dgm:prSet>
      <dgm:spPr>
        <a:ln>
          <a:solidFill>
            <a:schemeClr val="accent3"/>
          </a:solidFill>
        </a:ln>
      </dgm:spPr>
      <dgm:t>
        <a:bodyPr/>
        <a:lstStyle/>
        <a:p>
          <a:endParaRPr lang="es-ES"/>
        </a:p>
      </dgm:t>
    </dgm:pt>
  </dgm:ptLst>
  <dgm:cxnLst>
    <dgm:cxn modelId="{380919D6-7ACD-4281-AE44-68BF6E46AECE}" type="presOf" srcId="{1CE9FA03-1E04-4216-8C56-F645EA4B8712}" destId="{2037F885-9EFA-4259-9724-59F3B2E5930E}" srcOrd="0" destOrd="0" presId="urn:microsoft.com/office/officeart/2005/8/layout/list1"/>
    <dgm:cxn modelId="{998DF55D-834B-4D24-BF22-185346C6A0D8}" type="presOf" srcId="{1CE9FA03-1E04-4216-8C56-F645EA4B8712}" destId="{F4BF2098-33B9-4DF7-AD80-46EEDB72B13A}" srcOrd="1" destOrd="0" presId="urn:microsoft.com/office/officeart/2005/8/layout/list1"/>
    <dgm:cxn modelId="{A7B43BD5-F22B-48EF-A657-5D0144FE2532}" srcId="{C4D3BA97-0438-4F7F-B303-8406AB5D228C}" destId="{1CE9FA03-1E04-4216-8C56-F645EA4B8712}" srcOrd="0" destOrd="0" parTransId="{A2B00497-ACEE-4A02-8BFD-8E62899587EB}" sibTransId="{3A748FCC-C76C-4960-AA62-0FA546CD0ACB}"/>
    <dgm:cxn modelId="{9DE02593-C038-47B8-A43B-44F791AE6CB6}" type="presOf" srcId="{C4D3BA97-0438-4F7F-B303-8406AB5D228C}" destId="{DD1E0F1C-8E5D-4D33-BE3D-1268D1A3CCF1}" srcOrd="0" destOrd="0" presId="urn:microsoft.com/office/officeart/2005/8/layout/list1"/>
    <dgm:cxn modelId="{5AE6AF77-6EFB-40D3-8D3D-F417ACB053AD}" type="presParOf" srcId="{DD1E0F1C-8E5D-4D33-BE3D-1268D1A3CCF1}" destId="{A28562DC-7B56-4948-B865-578600D702E9}" srcOrd="0" destOrd="0" presId="urn:microsoft.com/office/officeart/2005/8/layout/list1"/>
    <dgm:cxn modelId="{E7335AFC-1850-4A6C-B27C-F87D85499BDC}" type="presParOf" srcId="{A28562DC-7B56-4948-B865-578600D702E9}" destId="{2037F885-9EFA-4259-9724-59F3B2E5930E}" srcOrd="0" destOrd="0" presId="urn:microsoft.com/office/officeart/2005/8/layout/list1"/>
    <dgm:cxn modelId="{7522C100-B1C5-47FD-837A-F4D419252F4B}" type="presParOf" srcId="{A28562DC-7B56-4948-B865-578600D702E9}" destId="{F4BF2098-33B9-4DF7-AD80-46EEDB72B13A}" srcOrd="1" destOrd="0" presId="urn:microsoft.com/office/officeart/2005/8/layout/list1"/>
    <dgm:cxn modelId="{85C3A84C-3B19-446F-9C76-91ECE899850E}" type="presParOf" srcId="{DD1E0F1C-8E5D-4D33-BE3D-1268D1A3CCF1}" destId="{35B7E20E-8F7A-40ED-A007-11AC58EE70F0}" srcOrd="1" destOrd="0" presId="urn:microsoft.com/office/officeart/2005/8/layout/list1"/>
    <dgm:cxn modelId="{FA7DF96A-08B8-4B10-9E3C-6DA5BFFF46F9}" type="presParOf" srcId="{DD1E0F1C-8E5D-4D33-BE3D-1268D1A3CCF1}" destId="{93F02DC8-86D0-4B19-86C7-05187B34DA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02DC8-86D0-4B19-86C7-05187B34DACC}">
      <dsp:nvSpPr>
        <dsp:cNvPr id="0" name=""/>
        <dsp:cNvSpPr/>
      </dsp:nvSpPr>
      <dsp:spPr>
        <a:xfrm>
          <a:off x="0" y="3019069"/>
          <a:ext cx="8962505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F2098-33B9-4DF7-AD80-46EEDB72B13A}">
      <dsp:nvSpPr>
        <dsp:cNvPr id="0" name=""/>
        <dsp:cNvSpPr/>
      </dsp:nvSpPr>
      <dsp:spPr>
        <a:xfrm>
          <a:off x="406521" y="313299"/>
          <a:ext cx="6273753" cy="3612416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33" tIns="0" rIns="23713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Es una herramienta para la visualización de la información interanual de las inyecciones y retiros del MER, promedio diario de precio </a:t>
          </a:r>
          <a:r>
            <a:rPr lang="es-SV" sz="1800" kern="1200" dirty="0" err="1" smtClean="0"/>
            <a:t>exante</a:t>
          </a:r>
          <a:r>
            <a:rPr lang="es-SV" sz="1800" kern="1200" dirty="0" smtClean="0"/>
            <a:t> en los nodos de enlace del SER y Cargo Variable de Transmisión neto de los años 2020 y 2019. El Cuadro de Mando contiene varios elementos, como gráficos y filtros, que están enlazados a orígenes de datos. Estos elementos permiten presentar la información de forma compacta y visual, lo que permite un mejor análisis estadístico del Mercado Eléctrico </a:t>
          </a:r>
          <a:r>
            <a:rPr lang="es-SV" sz="1800" kern="1200" dirty="0" smtClean="0"/>
            <a:t>Regional.</a:t>
          </a:r>
          <a:endParaRPr lang="es-ES" sz="1800" kern="1200" dirty="0"/>
        </a:p>
      </dsp:txBody>
      <dsp:txXfrm>
        <a:off x="582865" y="489643"/>
        <a:ext cx="5921065" cy="3259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1B351B-9E8C-487B-8E41-8B29EFCC004E}" type="datetimeFigureOut">
              <a:rPr lang="es-SV" smtClean="0"/>
              <a:t>10/6/2020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C92799-7D71-4D4F-A217-13E7FB8EB3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723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SV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comparar las inyecciones programadas al MER d</a:t>
            </a:r>
            <a:r>
              <a:rPr lang="es-SV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el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1 de enero al 31 de mayo de los años 2019 y 2020, se identifica una disminución en el año 2020 respecto al año 2019 </a:t>
            </a:r>
            <a:r>
              <a:rPr lang="es-SV" sz="1200" baseline="0" dirty="0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del  5.08 %, registrando i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nyecciones programadas de 1,172,105.64 </a:t>
            </a:r>
            <a:r>
              <a:rPr lang="es-SV" sz="1200" baseline="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MWh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 1,234,776.67 </a:t>
            </a:r>
            <a:r>
              <a:rPr lang="es-SV" sz="1200" baseline="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MWh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respectivamente.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92799-7D71-4D4F-A217-13E7FB8EB373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6592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SV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 el caso de Costa Rica,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al realizar la misma comparación de inyecciones programadas al MER d</a:t>
            </a:r>
            <a:r>
              <a:rPr lang="es-SV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el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1 de enero al 31 de mayo de los años 2019 y 2020, se identifica un aumento en el año 2020 respecto al año 2019 </a:t>
            </a:r>
            <a:r>
              <a:rPr lang="es-SV" sz="1200" baseline="0" dirty="0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del 119.58 %, registrando i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nyecciones programadas de 60,364.00 </a:t>
            </a:r>
            <a:r>
              <a:rPr lang="es-SV" sz="1200" baseline="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MWh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 27,490.20 </a:t>
            </a:r>
            <a:r>
              <a:rPr lang="es-SV" sz="1200" baseline="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MWh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respectivamente. Las inyecciones programadas de Costa Rica en 2020 corresponden el 5 % del total de inyecciones programadas al MER. </a:t>
            </a:r>
            <a:r>
              <a:rPr lang="es-SV" sz="1200" dirty="0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Por otro lado, si comparamos los retiros programados del MER del 1 de enero al 31 de mayo de los años 2019 y 2020, se identifica una</a:t>
            </a:r>
            <a:r>
              <a:rPr lang="es-SV" sz="1200" baseline="0" dirty="0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disminución</a:t>
            </a:r>
            <a:r>
              <a:rPr lang="es-SV" sz="1200" dirty="0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en el año 2020 respecto al año 2019 del  63.72 %, registrando retiros programados de 117,690.91 </a:t>
            </a:r>
            <a:r>
              <a:rPr lang="es-SV" sz="1200" dirty="0" err="1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MWh</a:t>
            </a:r>
            <a:r>
              <a:rPr lang="es-SV" sz="1200" dirty="0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y 324,353.43 </a:t>
            </a:r>
            <a:r>
              <a:rPr lang="es-SV" sz="1200" dirty="0" err="1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MWh</a:t>
            </a:r>
            <a:r>
              <a:rPr lang="es-SV" sz="1200" dirty="0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respectivamente. Los retiros programados de Costa</a:t>
            </a:r>
            <a:r>
              <a:rPr lang="es-SV" sz="1200" baseline="0" dirty="0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Rica en 2020 corresponden al 10 % del total de retiros programados del MER.</a:t>
            </a:r>
            <a:endParaRPr lang="es-SV" sz="1200" dirty="0" smtClean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92799-7D71-4D4F-A217-13E7FB8EB373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07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SV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 comprar el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promedio diario de precio </a:t>
            </a:r>
            <a:r>
              <a:rPr lang="es-SV" sz="1200" baseline="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exante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en los nodos de enlace del SER de Costa Rica d</a:t>
            </a:r>
            <a:r>
              <a:rPr lang="es-SV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el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1 de enero al 31 de mayo de los años 2019 y 2020, se identifica una disminución en el año 2020 respecto al año 2019 </a:t>
            </a:r>
            <a:r>
              <a:rPr lang="es-SV" sz="1200" baseline="0" dirty="0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del 45.47 %, registrando promedio diario de precio </a:t>
            </a:r>
            <a:r>
              <a:rPr lang="es-SV" sz="1200" baseline="0" dirty="0" err="1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exante</a:t>
            </a:r>
            <a:r>
              <a:rPr lang="es-SV" sz="1200" baseline="0" dirty="0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 63.04 $/</a:t>
            </a:r>
            <a:r>
              <a:rPr lang="es-SV" sz="1200" baseline="0" dirty="0" err="1" smtClean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MWh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 115.61 $/</a:t>
            </a:r>
            <a:r>
              <a:rPr lang="es-SV" sz="1200" baseline="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MWh</a:t>
            </a:r>
            <a:r>
              <a:rPr lang="es-SV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respectivamente. 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92799-7D71-4D4F-A217-13E7FB8EB373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3400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 rot="16200000">
            <a:off x="4784783" y="-549218"/>
            <a:ext cx="6858000" cy="7956435"/>
          </a:xfrm>
          <a:prstGeom prst="rect">
            <a:avLst/>
          </a:prstGeom>
          <a:solidFill>
            <a:srgbClr val="003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Rectángulo 14"/>
          <p:cNvSpPr/>
          <p:nvPr userDrawn="1"/>
        </p:nvSpPr>
        <p:spPr>
          <a:xfrm rot="16200000">
            <a:off x="779113" y="3401547"/>
            <a:ext cx="6858000" cy="549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15480" y="906163"/>
            <a:ext cx="6829169" cy="1729946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15479" y="2901822"/>
            <a:ext cx="6829169" cy="1655762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SV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9" y="476440"/>
            <a:ext cx="4139246" cy="27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3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52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852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 rot="16200000">
            <a:off x="5295338" y="-4926843"/>
            <a:ext cx="1528547" cy="1149141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3883948" y="-1820816"/>
            <a:ext cx="4362890" cy="11452546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88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EA389AF3-C410-4D4A-8A14-B5D0E1D57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44DE880A-272E-46C9-A8FE-CDE7107CD4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422B-D30A-4A46-97A3-4E6880209DF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802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0431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SV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8858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7083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613" y="425677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613" y="263375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399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4457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4457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5720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5666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8847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5666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8847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87014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353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60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3D8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94318"/>
            <a:ext cx="10515600" cy="4982645"/>
          </a:xfrm>
        </p:spPr>
        <p:txBody>
          <a:bodyPr/>
          <a:lstStyle>
            <a:lvl1pPr>
              <a:defRPr>
                <a:solidFill>
                  <a:srgbClr val="58585A"/>
                </a:solidFill>
              </a:defRPr>
            </a:lvl1pPr>
            <a:lvl2pPr>
              <a:defRPr>
                <a:solidFill>
                  <a:srgbClr val="58585A"/>
                </a:solidFill>
              </a:defRPr>
            </a:lvl2pPr>
            <a:lvl3pPr>
              <a:defRPr>
                <a:solidFill>
                  <a:srgbClr val="58585A"/>
                </a:solidFill>
              </a:defRPr>
            </a:lvl3pPr>
            <a:lvl4pPr>
              <a:defRPr>
                <a:solidFill>
                  <a:srgbClr val="58585A"/>
                </a:solidFill>
              </a:defRPr>
            </a:lvl4pPr>
            <a:lvl5pPr>
              <a:defRPr>
                <a:solidFill>
                  <a:srgbClr val="58585A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838200" y="979714"/>
            <a:ext cx="11353800" cy="0"/>
          </a:xfrm>
          <a:prstGeom prst="line">
            <a:avLst/>
          </a:prstGeom>
          <a:ln w="19050">
            <a:solidFill>
              <a:srgbClr val="58585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4170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53055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7263" y="273051"/>
            <a:ext cx="6815137" cy="528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1195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1995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188" y="439116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188" y="367111"/>
            <a:ext cx="7315200" cy="39182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188" y="5053434"/>
            <a:ext cx="7315200" cy="5967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3331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7450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3618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361887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68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1"/>
            <a:ext cx="12192000" cy="6858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 rot="5400000">
            <a:off x="-1345020" y="1332320"/>
            <a:ext cx="6858000" cy="4193359"/>
          </a:xfrm>
          <a:prstGeom prst="rect">
            <a:avLst/>
          </a:prstGeom>
          <a:solidFill>
            <a:srgbClr val="003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Rectángulo 9"/>
          <p:cNvSpPr/>
          <p:nvPr userDrawn="1"/>
        </p:nvSpPr>
        <p:spPr>
          <a:xfrm rot="5400000">
            <a:off x="779113" y="3401547"/>
            <a:ext cx="6858000" cy="549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55976" y="3030311"/>
            <a:ext cx="6691474" cy="30593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07270"/>
            <a:ext cx="4180660" cy="1049079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4415480" y="906163"/>
            <a:ext cx="6931970" cy="1729946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03D86"/>
                </a:solidFill>
                <a:latin typeface="Futura Std Medium" panose="020B0502020204020303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661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1"/>
            <a:ext cx="12192000" cy="6858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 rot="5400000">
            <a:off x="-1345020" y="1332320"/>
            <a:ext cx="6858000" cy="4193359"/>
          </a:xfrm>
          <a:prstGeom prst="rect">
            <a:avLst/>
          </a:prstGeom>
          <a:solidFill>
            <a:srgbClr val="003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Rectángulo 9"/>
          <p:cNvSpPr/>
          <p:nvPr userDrawn="1"/>
        </p:nvSpPr>
        <p:spPr>
          <a:xfrm rot="5400000">
            <a:off x="779113" y="3401547"/>
            <a:ext cx="6858000" cy="549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42327" y="1255589"/>
            <a:ext cx="6835439" cy="45338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07270"/>
            <a:ext cx="4180660" cy="1049079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-12700" y="709684"/>
            <a:ext cx="4193359" cy="900752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dirty="0"/>
              <a:t>CONTENIDO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2476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4" name="2 Marcador de texto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0721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 userDrawn="1"/>
        </p:nvSpPr>
        <p:spPr>
          <a:xfrm>
            <a:off x="838200" y="365126"/>
            <a:ext cx="10515600" cy="558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3D86"/>
                </a:solidFill>
                <a:latin typeface="Futura Std Medium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es-E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Haga clic para modificar el estilo de título del patrón</a:t>
            </a:r>
            <a:endParaRPr lang="es-SV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838200" y="979714"/>
            <a:ext cx="11353800" cy="0"/>
          </a:xfrm>
          <a:prstGeom prst="line">
            <a:avLst/>
          </a:prstGeom>
          <a:ln w="19050">
            <a:solidFill>
              <a:srgbClr val="58585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077329"/>
            <a:ext cx="5181600" cy="509963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077329"/>
            <a:ext cx="5181600" cy="509963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6865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08189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003425"/>
            <a:ext cx="5157787" cy="41862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08189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003425"/>
            <a:ext cx="5183188" cy="41862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12" name="Título 1"/>
          <p:cNvSpPr txBox="1">
            <a:spLocks/>
          </p:cNvSpPr>
          <p:nvPr userDrawn="1"/>
        </p:nvSpPr>
        <p:spPr>
          <a:xfrm>
            <a:off x="838200" y="365126"/>
            <a:ext cx="10515600" cy="558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3D86"/>
                </a:solidFill>
                <a:latin typeface="Futura Std Medium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838200" y="979714"/>
            <a:ext cx="11353800" cy="0"/>
          </a:xfrm>
          <a:prstGeom prst="line">
            <a:avLst/>
          </a:prstGeom>
          <a:ln w="19050">
            <a:solidFill>
              <a:srgbClr val="58585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3272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 userDrawn="1"/>
        </p:nvSpPr>
        <p:spPr>
          <a:xfrm>
            <a:off x="838200" y="365126"/>
            <a:ext cx="10515600" cy="558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3D86"/>
                </a:solidFill>
                <a:latin typeface="Futura Std Medium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es-E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Haga clic para modificar el estilo de título del patrón</a:t>
            </a:r>
            <a:endParaRPr lang="es-SV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838200" y="979714"/>
            <a:ext cx="11353800" cy="0"/>
          </a:xfrm>
          <a:prstGeom prst="line">
            <a:avLst/>
          </a:prstGeom>
          <a:ln w="19050">
            <a:solidFill>
              <a:srgbClr val="58585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589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endParaRPr lang="es-SV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1811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6246584"/>
            <a:ext cx="12192000" cy="611416"/>
          </a:xfrm>
          <a:prstGeom prst="rect">
            <a:avLst/>
          </a:prstGeom>
          <a:solidFill>
            <a:srgbClr val="003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ectángulo 8"/>
          <p:cNvSpPr/>
          <p:nvPr userDrawn="1"/>
        </p:nvSpPr>
        <p:spPr>
          <a:xfrm>
            <a:off x="0" y="6191832"/>
            <a:ext cx="12192000" cy="669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333" y="6258736"/>
            <a:ext cx="2555333" cy="640030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7697343" y="6421487"/>
            <a:ext cx="2648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000" dirty="0">
                <a:solidFill>
                  <a:schemeClr val="bg1"/>
                </a:solidFill>
                <a:latin typeface="Futura Std Light" panose="020B0402020204020303" pitchFamily="34" charset="0"/>
              </a:rPr>
              <a:t>Todos los Derechos</a:t>
            </a:r>
            <a:r>
              <a:rPr lang="es-SV" sz="1000" baseline="0" dirty="0">
                <a:solidFill>
                  <a:schemeClr val="bg1"/>
                </a:solidFill>
                <a:latin typeface="Futura Std Light" panose="020B0402020204020303" pitchFamily="34" charset="0"/>
              </a:rPr>
              <a:t> Reservados </a:t>
            </a:r>
            <a:r>
              <a:rPr lang="es-SV" sz="1000" dirty="0">
                <a:solidFill>
                  <a:schemeClr val="bg1"/>
                </a:solidFill>
                <a:latin typeface="Futura Std Light" panose="020B0402020204020303" pitchFamily="34" charset="0"/>
              </a:rPr>
              <a:t>® </a:t>
            </a:r>
            <a:r>
              <a:rPr lang="es-SV" sz="1000" baseline="0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2020</a:t>
            </a:r>
            <a:endParaRPr lang="es-SV" sz="1000" dirty="0">
              <a:solidFill>
                <a:schemeClr val="bg1"/>
              </a:solidFill>
              <a:latin typeface="Futura Std Light" panose="020B0402020204020303" pitchFamily="34" charset="0"/>
            </a:endParaRP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SV"/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8305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3" r:id="rId4"/>
    <p:sldLayoutId id="2147483672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9" r:id="rId12"/>
    <p:sldLayoutId id="214748368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43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11" name="Rectángulo 7"/>
          <p:cNvSpPr/>
          <p:nvPr userDrawn="1"/>
        </p:nvSpPr>
        <p:spPr>
          <a:xfrm>
            <a:off x="0" y="6246584"/>
            <a:ext cx="12192000" cy="611416"/>
          </a:xfrm>
          <a:prstGeom prst="rect">
            <a:avLst/>
          </a:prstGeom>
          <a:solidFill>
            <a:srgbClr val="003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8"/>
          <p:cNvSpPr/>
          <p:nvPr userDrawn="1"/>
        </p:nvSpPr>
        <p:spPr>
          <a:xfrm>
            <a:off x="0" y="6191832"/>
            <a:ext cx="12192000" cy="669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3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333" y="6258736"/>
            <a:ext cx="2555333" cy="640030"/>
          </a:xfrm>
          <a:prstGeom prst="rect">
            <a:avLst/>
          </a:prstGeom>
        </p:spPr>
      </p:pic>
      <p:sp>
        <p:nvSpPr>
          <p:cNvPr id="14" name="CuadroTexto 9"/>
          <p:cNvSpPr txBox="1"/>
          <p:nvPr userDrawn="1"/>
        </p:nvSpPr>
        <p:spPr>
          <a:xfrm>
            <a:off x="7451647" y="6435135"/>
            <a:ext cx="2648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100" dirty="0">
                <a:solidFill>
                  <a:schemeClr val="bg1"/>
                </a:solidFill>
                <a:latin typeface="Futura Std Light" panose="020B0402020204020303" pitchFamily="34" charset="0"/>
              </a:rPr>
              <a:t>Todos los Derechos</a:t>
            </a:r>
            <a:r>
              <a:rPr lang="es-SV" sz="1100" baseline="0" dirty="0">
                <a:solidFill>
                  <a:schemeClr val="bg1"/>
                </a:solidFill>
                <a:latin typeface="Futura Std Light" panose="020B0402020204020303" pitchFamily="34" charset="0"/>
              </a:rPr>
              <a:t> Reservados </a:t>
            </a:r>
            <a:r>
              <a:rPr lang="es-SV" sz="1100" dirty="0">
                <a:solidFill>
                  <a:schemeClr val="bg1"/>
                </a:solidFill>
                <a:latin typeface="Futura Std Light" panose="020B0402020204020303" pitchFamily="34" charset="0"/>
              </a:rPr>
              <a:t>® </a:t>
            </a:r>
            <a:r>
              <a:rPr lang="es-SV" sz="1100" baseline="0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2020</a:t>
            </a:r>
            <a:endParaRPr lang="es-SV" sz="1100" dirty="0">
              <a:solidFill>
                <a:schemeClr val="bg1"/>
              </a:solidFill>
              <a:latin typeface="Futura Std Light" panose="020B0402020204020303" pitchFamily="34" charset="0"/>
            </a:endParaRPr>
          </a:p>
        </p:txBody>
      </p:sp>
      <p:sp>
        <p:nvSpPr>
          <p:cNvPr id="16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3158" y="6369999"/>
            <a:ext cx="2576393" cy="3583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SV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003133" y="6329054"/>
            <a:ext cx="884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AD1FCBB-0559-46E4-A712-BA99AF77701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604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consultas-informacion@enteoperador.or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 noChangeArrowheads="1"/>
          </p:cNvSpPr>
          <p:nvPr>
            <p:ph type="ctrTitle"/>
          </p:nvPr>
        </p:nvSpPr>
        <p:spPr>
          <a:xfrm>
            <a:off x="4445829" y="2378820"/>
            <a:ext cx="7387364" cy="1660445"/>
          </a:xfrm>
        </p:spPr>
        <p:txBody>
          <a:bodyPr/>
          <a:lstStyle/>
          <a:p>
            <a:pPr algn="ctr"/>
            <a:r>
              <a:rPr lang="es-SV" sz="2800" b="1" i="1" dirty="0" err="1" smtClean="0"/>
              <a:t>Dashboard</a:t>
            </a:r>
            <a:r>
              <a:rPr lang="es-SV" sz="2800" b="1" i="1" dirty="0" smtClean="0"/>
              <a:t> Estadísticas 2020-2019</a:t>
            </a:r>
            <a:endParaRPr lang="es-SV" altLang="es-SV" sz="2800" dirty="0"/>
          </a:p>
        </p:txBody>
      </p:sp>
      <p:sp>
        <p:nvSpPr>
          <p:cNvPr id="11267" name="Subtítulo 2"/>
          <p:cNvSpPr>
            <a:spLocks noGrp="1"/>
          </p:cNvSpPr>
          <p:nvPr>
            <p:ph type="subTitle" idx="1"/>
          </p:nvPr>
        </p:nvSpPr>
        <p:spPr>
          <a:xfrm>
            <a:off x="5112262" y="4932335"/>
            <a:ext cx="6829425" cy="112871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s-SV" altLang="es-SV" sz="2400" dirty="0" smtClean="0"/>
              <a:t>12 </a:t>
            </a:r>
            <a:r>
              <a:rPr lang="es-SV" altLang="es-SV" sz="2400" dirty="0"/>
              <a:t>de </a:t>
            </a:r>
            <a:r>
              <a:rPr lang="es-SV" altLang="es-SV" sz="2400" dirty="0" smtClean="0"/>
              <a:t>junio </a:t>
            </a:r>
            <a:r>
              <a:rPr lang="es-SV" altLang="es-SV" sz="2400" dirty="0"/>
              <a:t>de </a:t>
            </a:r>
            <a:r>
              <a:rPr lang="es-SV" altLang="es-SV" sz="2400" dirty="0" smtClean="0"/>
              <a:t>2020</a:t>
            </a:r>
            <a:endParaRPr lang="es-SV" altLang="es-SV" sz="2400" dirty="0"/>
          </a:p>
        </p:txBody>
      </p:sp>
    </p:spTree>
    <p:extLst>
      <p:ext uri="{BB962C8B-B14F-4D97-AF65-F5344CB8AC3E}">
        <p14:creationId xmlns:p14="http://schemas.microsoft.com/office/powerpoint/2010/main" val="21184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err="1"/>
              <a:t>Dashboard</a:t>
            </a:r>
            <a:r>
              <a:rPr lang="es-SV" dirty="0"/>
              <a:t>/Cuadro de Mando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FCBB-0559-46E4-A712-BA99AF77701F}" type="slidenum">
              <a:rPr lang="es-SV" smtClean="0"/>
              <a:pPr/>
              <a:t>2</a:t>
            </a:fld>
            <a:endParaRPr lang="es-SV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756936"/>
              </p:ext>
            </p:extLst>
          </p:nvPr>
        </p:nvGraphicFramePr>
        <p:xfrm>
          <a:off x="1614747" y="1134811"/>
          <a:ext cx="8962505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4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err="1" smtClean="0"/>
              <a:t>Dashboard</a:t>
            </a:r>
            <a:r>
              <a:rPr lang="es-SV" dirty="0" smtClean="0"/>
              <a:t>/Cuadro de Mando</a:t>
            </a:r>
            <a:endParaRPr lang="es-SV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FCBB-0559-46E4-A712-BA99AF77701F}" type="slidenum">
              <a:rPr lang="es-SV" smtClean="0"/>
              <a:pPr/>
              <a:t>3</a:t>
            </a:fld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48" y="1024466"/>
            <a:ext cx="10129252" cy="48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Inyecciones y Retiros 2020-2019</a:t>
            </a:r>
            <a:endParaRPr lang="es-SV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FCBB-0559-46E4-A712-BA99AF77701F}" type="slidenum">
              <a:rPr lang="es-SV" smtClean="0"/>
              <a:pPr/>
              <a:t>4</a:t>
            </a:fld>
            <a:endParaRPr lang="es-SV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367" y="1013308"/>
            <a:ext cx="8607266" cy="40128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2367" y="5115767"/>
            <a:ext cx="860726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cs typeface="Segoe UI" panose="020B0502040204020203" pitchFamily="34" charset="0"/>
              </a:rPr>
              <a:t>Al comparar las inyecciones programadas al MER del 1 de enero al 31 de mayo de los años 2019 y 2020, se identifica una disminución en el año 2020 respecto al año 2019 </a:t>
            </a:r>
            <a:r>
              <a:rPr lang="es-SV" sz="1300" dirty="0">
                <a:solidFill>
                  <a:schemeClr val="dk1"/>
                </a:solidFill>
                <a:cs typeface="Segoe UI" panose="020B0502040204020203" pitchFamily="34" charset="0"/>
              </a:rPr>
              <a:t>del  5.08 %, registrando i</a:t>
            </a:r>
            <a:r>
              <a:rPr lang="es-SV" sz="1300" dirty="0">
                <a:cs typeface="Segoe UI" panose="020B0502040204020203" pitchFamily="34" charset="0"/>
              </a:rPr>
              <a:t>nyecciones programadas de 1,172,105.64 </a:t>
            </a:r>
            <a:r>
              <a:rPr lang="es-SV" sz="1300" dirty="0" err="1">
                <a:cs typeface="Segoe UI" panose="020B0502040204020203" pitchFamily="34" charset="0"/>
              </a:rPr>
              <a:t>MWh</a:t>
            </a:r>
            <a:r>
              <a:rPr lang="es-SV" sz="1300" dirty="0">
                <a:cs typeface="Segoe UI" panose="020B0502040204020203" pitchFamily="34" charset="0"/>
              </a:rPr>
              <a:t> y 1,234,776.67 </a:t>
            </a:r>
            <a:r>
              <a:rPr lang="es-SV" sz="1300" dirty="0" err="1">
                <a:cs typeface="Segoe UI" panose="020B0502040204020203" pitchFamily="34" charset="0"/>
              </a:rPr>
              <a:t>MWh</a:t>
            </a:r>
            <a:r>
              <a:rPr lang="es-SV" sz="1300" dirty="0">
                <a:cs typeface="Segoe UI" panose="020B0502040204020203" pitchFamily="34" charset="0"/>
              </a:rPr>
              <a:t> respectivamente. </a:t>
            </a:r>
            <a:endParaRPr lang="es-SV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Inyecciones y Retiros 2020-2019</a:t>
            </a:r>
            <a:endParaRPr lang="es-SV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FCBB-0559-46E4-A712-BA99AF77701F}" type="slidenum">
              <a:rPr lang="es-SV" smtClean="0"/>
              <a:pPr/>
              <a:t>5</a:t>
            </a:fld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86" y="1038033"/>
            <a:ext cx="8602028" cy="400240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2367" y="5115767"/>
            <a:ext cx="86072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cs typeface="Segoe UI" panose="020B0502040204020203" pitchFamily="34" charset="0"/>
              </a:rPr>
              <a:t>En el caso de Costa Rica, al realizar la misma comparación de inyecciones programadas al MER del 1 de enero al 31 de mayo de los años 2019 y 2020, se identifica un aumento en el año 2020 respecto al año 2019 </a:t>
            </a:r>
            <a:r>
              <a:rPr lang="es-SV" sz="1300" dirty="0">
                <a:solidFill>
                  <a:schemeClr val="dk1"/>
                </a:solidFill>
                <a:cs typeface="Segoe UI" panose="020B0502040204020203" pitchFamily="34" charset="0"/>
              </a:rPr>
              <a:t>del 119.58 %, registrando i</a:t>
            </a:r>
            <a:r>
              <a:rPr lang="es-SV" sz="1300" dirty="0">
                <a:cs typeface="Segoe UI" panose="020B0502040204020203" pitchFamily="34" charset="0"/>
              </a:rPr>
              <a:t>nyecciones programadas de 60,364.00 </a:t>
            </a:r>
            <a:r>
              <a:rPr lang="es-SV" sz="1300" dirty="0" err="1">
                <a:cs typeface="Segoe UI" panose="020B0502040204020203" pitchFamily="34" charset="0"/>
              </a:rPr>
              <a:t>MWh</a:t>
            </a:r>
            <a:r>
              <a:rPr lang="es-SV" sz="1300" dirty="0">
                <a:cs typeface="Segoe UI" panose="020B0502040204020203" pitchFamily="34" charset="0"/>
              </a:rPr>
              <a:t> y 27,490.20 </a:t>
            </a:r>
            <a:r>
              <a:rPr lang="es-SV" sz="1300" dirty="0" err="1">
                <a:cs typeface="Segoe UI" panose="020B0502040204020203" pitchFamily="34" charset="0"/>
              </a:rPr>
              <a:t>MWh</a:t>
            </a:r>
            <a:r>
              <a:rPr lang="es-SV" sz="1300" dirty="0">
                <a:cs typeface="Segoe UI" panose="020B0502040204020203" pitchFamily="34" charset="0"/>
              </a:rPr>
              <a:t> respectivamente. Las inyecciones programadas de Costa Rica en 2020 corresponden el 5 % del total de inyecciones programadas al MER.</a:t>
            </a:r>
            <a:r>
              <a:rPr lang="es-SV" sz="1300" dirty="0" smtClean="0">
                <a:cs typeface="Segoe UI" panose="020B0502040204020203" pitchFamily="34" charset="0"/>
              </a:rPr>
              <a:t> </a:t>
            </a:r>
            <a:endParaRPr lang="es-SV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Promedio de Precio </a:t>
            </a:r>
            <a:r>
              <a:rPr lang="es-SV" dirty="0" err="1" smtClean="0"/>
              <a:t>Exante</a:t>
            </a:r>
            <a:r>
              <a:rPr lang="es-SV" dirty="0" smtClean="0"/>
              <a:t> en Nodos de Enlace</a:t>
            </a:r>
            <a:endParaRPr lang="es-SV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FCBB-0559-46E4-A712-BA99AF77701F}" type="slidenum">
              <a:rPr lang="es-SV" smtClean="0"/>
              <a:pPr/>
              <a:t>6</a:t>
            </a:fld>
            <a:endParaRPr lang="es-SV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18" y="997403"/>
            <a:ext cx="7396163" cy="41052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2366" y="5176349"/>
            <a:ext cx="860726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cs typeface="Segoe UI" panose="020B0502040204020203" pitchFamily="34" charset="0"/>
              </a:rPr>
              <a:t>Al comprar el promedio diario de precio </a:t>
            </a:r>
            <a:r>
              <a:rPr lang="es-MX" sz="1300" dirty="0" err="1">
                <a:cs typeface="Segoe UI" panose="020B0502040204020203" pitchFamily="34" charset="0"/>
              </a:rPr>
              <a:t>exante</a:t>
            </a:r>
            <a:r>
              <a:rPr lang="es-MX" sz="1300" dirty="0">
                <a:cs typeface="Segoe UI" panose="020B0502040204020203" pitchFamily="34" charset="0"/>
              </a:rPr>
              <a:t> en los nodos de enlace del SER de Costa Rica del 1 de enero al 31 de mayo de los años 2019 y 2020, se identifica una disminución en el año 2020 respecto al año 2019 del 45.47 %, registrando promedio diario de precio </a:t>
            </a:r>
            <a:r>
              <a:rPr lang="es-MX" sz="1300" dirty="0" err="1">
                <a:cs typeface="Segoe UI" panose="020B0502040204020203" pitchFamily="34" charset="0"/>
              </a:rPr>
              <a:t>exante</a:t>
            </a:r>
            <a:r>
              <a:rPr lang="es-MX" sz="1300" dirty="0">
                <a:cs typeface="Segoe UI" panose="020B0502040204020203" pitchFamily="34" charset="0"/>
              </a:rPr>
              <a:t> de 63.04 $/</a:t>
            </a:r>
            <a:r>
              <a:rPr lang="es-MX" sz="1300" dirty="0" err="1">
                <a:cs typeface="Segoe UI" panose="020B0502040204020203" pitchFamily="34" charset="0"/>
              </a:rPr>
              <a:t>MWh</a:t>
            </a:r>
            <a:r>
              <a:rPr lang="es-MX" sz="1300" dirty="0">
                <a:cs typeface="Segoe UI" panose="020B0502040204020203" pitchFamily="34" charset="0"/>
              </a:rPr>
              <a:t> y 115.61 $/</a:t>
            </a:r>
            <a:r>
              <a:rPr lang="es-MX" sz="1300" dirty="0" err="1">
                <a:cs typeface="Segoe UI" panose="020B0502040204020203" pitchFamily="34" charset="0"/>
              </a:rPr>
              <a:t>MWh</a:t>
            </a:r>
            <a:r>
              <a:rPr lang="es-MX" sz="1300" dirty="0">
                <a:cs typeface="Segoe UI" panose="020B0502040204020203" pitchFamily="34" charset="0"/>
              </a:rPr>
              <a:t> respectivamente. </a:t>
            </a:r>
          </a:p>
        </p:txBody>
      </p:sp>
    </p:spTree>
    <p:extLst>
      <p:ext uri="{BB962C8B-B14F-4D97-AF65-F5344CB8AC3E}">
        <p14:creationId xmlns:p14="http://schemas.microsoft.com/office/powerpoint/2010/main" val="35040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B3F4AD-A3BC-462A-A7D2-EA84ADA38194}"/>
              </a:ext>
            </a:extLst>
          </p:cNvPr>
          <p:cNvSpPr txBox="1">
            <a:spLocks/>
          </p:cNvSpPr>
          <p:nvPr/>
        </p:nvSpPr>
        <p:spPr>
          <a:xfrm>
            <a:off x="209550" y="4041775"/>
            <a:ext cx="11857038" cy="2081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ITC Avant Garde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ITC Avant Garde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ITC Avant Garde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ITC Avant Garde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ITC Avant Garde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SV" sz="1000" b="1" u="sng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NOTA IMPORTANTE</a:t>
            </a:r>
            <a:endParaRPr lang="es-SV" sz="1000" u="sng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SV" sz="10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contenido del presente documento</a:t>
            </a:r>
            <a:r>
              <a:rPr lang="es-GT" sz="10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junto con cualquier archivo adjunto, puede contener información propiedad del Ente Operador Regional -</a:t>
            </a:r>
            <a:r>
              <a:rPr lang="es-SV" sz="10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EOR.- titular de los derechos de autor de todo el contenido, diseño e imagen. Por lo anterior, está prohibido copiar, transmitir, retransmitir, transcribir, almacenar, alterar o reproducir parcial o total por cualquier medio electrónico o mecánico esta información, sin permiso por escrito por parte del EOR. </a:t>
            </a:r>
            <a:r>
              <a:rPr lang="es-GT" sz="10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Dicha información podría ser de carácter confidencial, propietaria o con derechos reservados y privilegios legales asociados. Su uso se debe circunscribir solamente al individuo o entidad para el cual la información fue originalmente destinada. Asimismo, el Ente Operador Regional-</a:t>
            </a:r>
            <a:r>
              <a:rPr lang="es-GT" sz="1000" dirty="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EOR</a:t>
            </a:r>
            <a:r>
              <a:rPr lang="es-GT" sz="10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no se hace legalmente responsable por daños de cualquier tipo causados por el contenido del mensaje, por errores u omisiones, o por los archivos adjuntos. La integridad y seguridad de este mensaje no pueden ser garantizadas en el Internet.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SV" sz="1000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GT" sz="10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 usted no es el destinatario de este mensaje, por favor elimínelo. Asimismo, le agradecemos informarnos de cualquier uso indebido de nuestra infraestructura mediante el envío de un correo electrónico a : </a:t>
            </a:r>
            <a:r>
              <a:rPr lang="es-GT" sz="1000" u="sng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consultas-informacion@enteoperador.org</a:t>
            </a:r>
            <a:endParaRPr lang="es-GT" sz="1000" u="sng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SV" sz="1000" dirty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SV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2214C-CB4E-4ABD-80AD-26C4142A3A84}"/>
              </a:ext>
            </a:extLst>
          </p:cNvPr>
          <p:cNvSpPr txBox="1"/>
          <p:nvPr/>
        </p:nvSpPr>
        <p:spPr>
          <a:xfrm>
            <a:off x="2630488" y="3135313"/>
            <a:ext cx="7015162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SV" altLang="es-SV" sz="800">
                <a:solidFill>
                  <a:srgbClr val="001F4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Avenida Las Magnolias, n° 128 colonia San Benito, </a:t>
            </a:r>
            <a:br>
              <a:rPr lang="es-SV" altLang="es-SV" sz="800">
                <a:solidFill>
                  <a:srgbClr val="001F4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SV" altLang="es-SV" sz="800">
                <a:solidFill>
                  <a:srgbClr val="001F4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 Salvador, El Salvador, C.A.</a:t>
            </a:r>
            <a:br>
              <a:rPr lang="es-SV" altLang="es-SV" sz="800">
                <a:solidFill>
                  <a:srgbClr val="001F4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SV" altLang="es-SV" sz="800">
                <a:solidFill>
                  <a:srgbClr val="001F4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PBX : (503) 2245-9900    FAX : (503) 2208-2368.</a:t>
            </a:r>
            <a:br>
              <a:rPr lang="es-SV" altLang="es-SV" sz="800">
                <a:solidFill>
                  <a:srgbClr val="001F4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SV" altLang="es-SV" sz="800">
                <a:solidFill>
                  <a:srgbClr val="001F4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www.enteoperador.org</a:t>
            </a:r>
          </a:p>
        </p:txBody>
      </p:sp>
      <p:pic>
        <p:nvPicPr>
          <p:cNvPr id="46084" name="1 Imagen">
            <a:extLst>
              <a:ext uri="{FF2B5EF4-FFF2-40B4-BE49-F238E27FC236}">
                <a16:creationId xmlns:a16="http://schemas.microsoft.com/office/drawing/2014/main" id="{9400E2D9-FFB1-4723-B96A-7C590297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638175"/>
            <a:ext cx="24034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187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OR">
      <a:dk1>
        <a:srgbClr val="003D86"/>
      </a:dk1>
      <a:lt1>
        <a:srgbClr val="FFFFFF"/>
      </a:lt1>
      <a:dk2>
        <a:srgbClr val="003D86"/>
      </a:dk2>
      <a:lt2>
        <a:srgbClr val="CBC9C8"/>
      </a:lt2>
      <a:accent1>
        <a:srgbClr val="58585A"/>
      </a:accent1>
      <a:accent2>
        <a:srgbClr val="FCBF00"/>
      </a:accent2>
      <a:accent3>
        <a:srgbClr val="003D86"/>
      </a:accent3>
      <a:accent4>
        <a:srgbClr val="999693"/>
      </a:accent4>
      <a:accent5>
        <a:srgbClr val="0067B2"/>
      </a:accent5>
      <a:accent6>
        <a:srgbClr val="FFD544"/>
      </a:accent6>
      <a:hlink>
        <a:srgbClr val="0067B2"/>
      </a:hlink>
      <a:folHlink>
        <a:srgbClr val="99969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12306</TotalTime>
  <Words>792</Words>
  <Application>Microsoft Office PowerPoint</Application>
  <PresentationFormat>Panorámica</PresentationFormat>
  <Paragraphs>27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Futura Std Light</vt:lpstr>
      <vt:lpstr>Futura Std Medium</vt:lpstr>
      <vt:lpstr>Segoe UI</vt:lpstr>
      <vt:lpstr>Tema de Office</vt:lpstr>
      <vt:lpstr>Diseño personalizado</vt:lpstr>
      <vt:lpstr>Dashboard Estadísticas 2020-2019</vt:lpstr>
      <vt:lpstr>Dashboard/Cuadro de Mando</vt:lpstr>
      <vt:lpstr>Dashboard/Cuadro de Mando</vt:lpstr>
      <vt:lpstr>Inyecciones y Retiros 2020-2019</vt:lpstr>
      <vt:lpstr>Inyecciones y Retiros 2020-2019</vt:lpstr>
      <vt:lpstr>Promedio de Precio Exante en Nodos de Enlace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Hewlett-Packard Company</dc:creator>
  <cp:lastModifiedBy>Samuel Renderos</cp:lastModifiedBy>
  <cp:revision>675</cp:revision>
  <cp:lastPrinted>2019-02-07T22:11:27Z</cp:lastPrinted>
  <dcterms:created xsi:type="dcterms:W3CDTF">2017-08-29T15:46:34Z</dcterms:created>
  <dcterms:modified xsi:type="dcterms:W3CDTF">2020-06-10T15:57:28Z</dcterms:modified>
</cp:coreProperties>
</file>