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903" r:id="rId2"/>
  </p:sldMasterIdLst>
  <p:notesMasterIdLst>
    <p:notesMasterId r:id="rId54"/>
  </p:notesMasterIdLst>
  <p:sldIdLst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4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bas\Desktop\Proyecto%20Plaza%20Madero\Plaza%20Madero.%20(Bistr&#243;%20Italiano)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bas\Desktop\Proyecto%20Plaza%20Madero\Plaza%20Madero.%20(Bistr&#243;%20Italiano).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DA\Desktop\The%20Coffee%20Cu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bas\Desktop\Proyecto%20Plaza%20Madero\Plaza%20Madero.%20(Bistr&#243;%20Italiano)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%20Angel\Desktop\CICLO%2002-2014\Investigacion%20de%20Mercados\PROYECTO%20MISTERY%20SHOPPER\Plaza%20Madero.%20(Bistr&#243;%20Italiano)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%20Angel\Desktop\CICLO%2002-2014\Investigacion%20de%20Mercados\PROYECTO%20MISTERY%20SHOPPER\Plaza%20Madero.%20(Bistr&#243;%20Italiano)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%20Angel\Desktop\CICLO%2002-2014\Investigacion%20de%20Mercados\PROYECTO%20MISTERY%20SHOPPER\Plaza%20Madero.%20(Bistr&#243;%20Italiano)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son%20B\Downloads\The%20Coffee%20Cu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son%20B\Downloads\The%20Coffee%20Cu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r&#225;ficas%20The%20CoffeeCu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Promedio de ocupación.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'Promedio de ocupación.'!$C$13:$E$13</c:f>
              <c:strCache>
                <c:ptCount val="3"/>
                <c:pt idx="0">
                  <c:v>Semana </c:v>
                </c:pt>
                <c:pt idx="1">
                  <c:v>Fin de Semana</c:v>
                </c:pt>
                <c:pt idx="2">
                  <c:v>General</c:v>
                </c:pt>
              </c:strCache>
            </c:strRef>
          </c:cat>
          <c:val>
            <c:numRef>
              <c:f>'Promedio de ocupación.'!$C$14:$E$14</c:f>
              <c:numCache>
                <c:formatCode>0.00%</c:formatCode>
                <c:ptCount val="3"/>
                <c:pt idx="0">
                  <c:v>0.33330000000000037</c:v>
                </c:pt>
                <c:pt idx="1">
                  <c:v>0</c:v>
                </c:pt>
                <c:pt idx="2">
                  <c:v>0.22220000000000009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061888"/>
        <c:axId val="288062448"/>
      </c:barChart>
      <c:catAx>
        <c:axId val="28806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8062448"/>
        <c:crosses val="autoZero"/>
        <c:auto val="1"/>
        <c:lblAlgn val="ctr"/>
        <c:lblOffset val="100"/>
        <c:noMultiLvlLbl val="0"/>
      </c:catAx>
      <c:valAx>
        <c:axId val="28806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SV" sz="1400" dirty="0"/>
                  <a:t> Porcentaje.</a:t>
                </a:r>
              </a:p>
            </c:rich>
          </c:tx>
          <c:layout>
            <c:manualLayout>
              <c:xMode val="edge"/>
              <c:yMode val="edge"/>
              <c:x val="5.5309734513274405E-3"/>
              <c:y val="0.44572662401574842"/>
            </c:manualLayout>
          </c:layout>
          <c:overlay val="0"/>
        </c:title>
        <c:numFmt formatCode="0.00%" sourceLinked="1"/>
        <c:majorTickMark val="none"/>
        <c:minorTickMark val="none"/>
        <c:tickLblPos val="nextTo"/>
        <c:crossAx val="288061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S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Profesionalidad del personal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'Análisis 3'!$I$12:$I$16</c:f>
              <c:strCache>
                <c:ptCount val="5"/>
                <c:pt idx="0">
                  <c:v>General</c:v>
                </c:pt>
                <c:pt idx="1">
                  <c:v>Mañana 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'Análisis 3'!$J$12:$J$16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4315648"/>
        <c:axId val="284316208"/>
        <c:axId val="0"/>
      </c:bar3DChart>
      <c:catAx>
        <c:axId val="28431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316208"/>
        <c:crosses val="autoZero"/>
        <c:auto val="1"/>
        <c:lblAlgn val="ctr"/>
        <c:lblOffset val="100"/>
        <c:noMultiLvlLbl val="0"/>
      </c:catAx>
      <c:valAx>
        <c:axId val="28431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431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Entrada!$J$1</c:f>
              <c:strCache>
                <c:ptCount val="1"/>
                <c:pt idx="0">
                  <c:v>Tiempo en segundos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Entrada!$I$2:$I$6</c:f>
              <c:strCache>
                <c:ptCount val="5"/>
                <c:pt idx="0">
                  <c:v>General </c:v>
                </c:pt>
                <c:pt idx="1">
                  <c:v>Mañana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Entrada!$J$2:$J$6</c:f>
              <c:numCache>
                <c:formatCode>General</c:formatCode>
                <c:ptCount val="5"/>
                <c:pt idx="0">
                  <c:v>36.67</c:v>
                </c:pt>
                <c:pt idx="1">
                  <c:v>30</c:v>
                </c:pt>
                <c:pt idx="2">
                  <c:v>45</c:v>
                </c:pt>
                <c:pt idx="3">
                  <c:v>40</c:v>
                </c:pt>
                <c:pt idx="4">
                  <c:v>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4318448"/>
        <c:axId val="284319008"/>
      </c:lineChart>
      <c:catAx>
        <c:axId val="28431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319008"/>
        <c:crosses val="autoZero"/>
        <c:auto val="1"/>
        <c:lblAlgn val="ctr"/>
        <c:lblOffset val="100"/>
        <c:noMultiLvlLbl val="0"/>
      </c:catAx>
      <c:valAx>
        <c:axId val="28431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43184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Saludo cortés y profesional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Entrada!$I$28:$I$32</c:f>
              <c:strCache>
                <c:ptCount val="5"/>
                <c:pt idx="0">
                  <c:v>General </c:v>
                </c:pt>
                <c:pt idx="1">
                  <c:v>Mañana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Entrada!$J$28:$J$32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80561136"/>
        <c:axId val="280561696"/>
        <c:axId val="0"/>
      </c:bar3DChart>
      <c:catAx>
        <c:axId val="280561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0561696"/>
        <c:crosses val="autoZero"/>
        <c:auto val="1"/>
        <c:lblAlgn val="ctr"/>
        <c:lblOffset val="100"/>
        <c:noMultiLvlLbl val="0"/>
      </c:catAx>
      <c:valAx>
        <c:axId val="28056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056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Espacio para ordenar</a:t>
            </a:r>
          </a:p>
        </c:rich>
      </c:tx>
      <c:layout>
        <c:manualLayout>
          <c:xMode val="edge"/>
          <c:yMode val="edge"/>
          <c:x val="0.3699108829177713"/>
          <c:y val="1.8245099203536778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6358485420823"/>
          <c:y val="0.13733391602321965"/>
          <c:w val="0.80910959388350812"/>
          <c:h val="0.7715512078519053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Entrada!$I$55:$I$59</c:f>
              <c:strCache>
                <c:ptCount val="5"/>
                <c:pt idx="0">
                  <c:v>General </c:v>
                </c:pt>
                <c:pt idx="1">
                  <c:v>Mañana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Entrada!$J$55:$J$59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80563936"/>
        <c:axId val="280564496"/>
        <c:axId val="0"/>
      </c:bar3DChart>
      <c:catAx>
        <c:axId val="280563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0564496"/>
        <c:crosses val="autoZero"/>
        <c:auto val="1"/>
        <c:lblAlgn val="ctr"/>
        <c:lblOffset val="100"/>
        <c:noMultiLvlLbl val="0"/>
      </c:catAx>
      <c:valAx>
        <c:axId val="280564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056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Atención en la toma de orden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38299126184044"/>
          <c:y val="0.1783276153395891"/>
          <c:w val="0.71467022987783968"/>
          <c:h val="0.76902483471985716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Entrada!$I$80:$I$84</c:f>
              <c:strCache>
                <c:ptCount val="5"/>
                <c:pt idx="0">
                  <c:v>General </c:v>
                </c:pt>
                <c:pt idx="1">
                  <c:v>Mañana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Entrada!$J$80:$J$84</c:f>
              <c:numCache>
                <c:formatCode>General</c:formatCode>
                <c:ptCount val="5"/>
                <c:pt idx="0">
                  <c:v>9.33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0566736"/>
        <c:axId val="280567296"/>
        <c:axId val="0"/>
      </c:bar3DChart>
      <c:catAx>
        <c:axId val="280566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80567296"/>
        <c:crosses val="autoZero"/>
        <c:auto val="1"/>
        <c:lblAlgn val="ctr"/>
        <c:lblOffset val="100"/>
        <c:noMultiLvlLbl val="0"/>
      </c:catAx>
      <c:valAx>
        <c:axId val="28056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056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 smtClean="0"/>
              <a:t>Tiempo</a:t>
            </a:r>
            <a:r>
              <a:rPr lang="es-SV" baseline="0" dirty="0" smtClean="0"/>
              <a:t> transcurrido entre la realización de la orden y la entrega del producto</a:t>
            </a:r>
            <a:endParaRPr lang="es-SV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Estadía!$D$2:$H$2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Estadía!$D$3:$H$3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10</c:v>
                </c:pt>
                <c:pt idx="4">
                  <c:v>5.5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80569536"/>
        <c:axId val="280570096"/>
      </c:lineChart>
      <c:catAx>
        <c:axId val="28056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SV"/>
          </a:p>
        </c:txPr>
        <c:crossAx val="280570096"/>
        <c:crosses val="autoZero"/>
        <c:auto val="1"/>
        <c:lblAlgn val="ctr"/>
        <c:lblOffset val="100"/>
        <c:noMultiLvlLbl val="0"/>
      </c:catAx>
      <c:valAx>
        <c:axId val="280570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8056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Presentación del producto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05497389969351"/>
          <c:y val="0.17473325613393392"/>
          <c:w val="0.89694502610030724"/>
          <c:h val="0.642916812661841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Estadía!$D$24:$H$24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Estadía!$D$25:$H$25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572336"/>
        <c:axId val="280572896"/>
      </c:barChart>
      <c:catAx>
        <c:axId val="280572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0572896"/>
        <c:crosses val="autoZero"/>
        <c:auto val="1"/>
        <c:lblAlgn val="ctr"/>
        <c:lblOffset val="100"/>
        <c:noMultiLvlLbl val="0"/>
      </c:catAx>
      <c:valAx>
        <c:axId val="280572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057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Calificación del producto</a:t>
            </a:r>
          </a:p>
        </c:rich>
      </c:tx>
      <c:layout>
        <c:manualLayout>
          <c:xMode val="edge"/>
          <c:yMode val="edge"/>
          <c:x val="0.293303348239084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986217905612873E-2"/>
          <c:y val="6.8903596398893513E-2"/>
          <c:w val="0.90159207456481461"/>
          <c:h val="0.693555941995145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Estadía!$D$45:$H$45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Estadía!$D$46:$H$46</c:f>
              <c:numCache>
                <c:formatCode>General</c:formatCode>
                <c:ptCount val="5"/>
                <c:pt idx="0">
                  <c:v>9.33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575136"/>
        <c:axId val="290149264"/>
      </c:barChart>
      <c:catAx>
        <c:axId val="28057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149264"/>
        <c:crosses val="autoZero"/>
        <c:auto val="1"/>
        <c:lblAlgn val="ctr"/>
        <c:lblOffset val="100"/>
        <c:noMultiLvlLbl val="0"/>
      </c:catAx>
      <c:valAx>
        <c:axId val="290149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057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Precio Adecuado según platillo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123630871079689"/>
          <c:w val="0.97675151478895528"/>
          <c:h val="0.78026420267029162"/>
        </c:manualLayout>
      </c:layout>
      <c:pie3DChart>
        <c:varyColors val="1"/>
        <c:ser>
          <c:idx val="0"/>
          <c:order val="0"/>
          <c:explosion val="17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Estadía!$L$66:$L$67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Estadía!$M$66:$M$67</c:f>
              <c:numCache>
                <c:formatCode>0.00%</c:formatCode>
                <c:ptCount val="2"/>
                <c:pt idx="0" formatCode="0%">
                  <c:v>0.66700000000000181</c:v>
                </c:pt>
                <c:pt idx="1">
                  <c:v>0.33300000000000091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Vuelta de supervisión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Estadía!$D$86:$F$86</c:f>
              <c:strCache>
                <c:ptCount val="3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</c:strCache>
            </c:strRef>
          </c:cat>
          <c:val>
            <c:numRef>
              <c:f>Estadía!$D$87:$F$87</c:f>
              <c:numCache>
                <c:formatCode>General</c:formatCode>
                <c:ptCount val="3"/>
                <c:pt idx="0">
                  <c:v>2.3299999999999987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0153184"/>
        <c:axId val="290153744"/>
      </c:lineChart>
      <c:catAx>
        <c:axId val="29015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153744"/>
        <c:crosses val="autoZero"/>
        <c:auto val="1"/>
        <c:lblAlgn val="ctr"/>
        <c:lblOffset val="100"/>
        <c:noMultiLvlLbl val="0"/>
      </c:catAx>
      <c:valAx>
        <c:axId val="290153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9015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'Tiempos promedios por día.'!$C$17</c:f>
              <c:strCache>
                <c:ptCount val="1"/>
                <c:pt idx="0">
                  <c:v>Semana </c:v>
                </c:pt>
              </c:strCache>
            </c:strRef>
          </c:tx>
          <c:marker>
            <c:symbol val="circle"/>
            <c:size val="9"/>
          </c:marker>
          <c:cat>
            <c:strRef>
              <c:f>'Tiempos promedios por día.'!$B$18:$B$20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'Tiempos promedios por día.'!$C$18:$C$20</c:f>
              <c:numCache>
                <c:formatCode>0.00</c:formatCode>
                <c:ptCount val="3"/>
                <c:pt idx="0">
                  <c:v>0.37650000000000022</c:v>
                </c:pt>
                <c:pt idx="1">
                  <c:v>17</c:v>
                </c:pt>
                <c:pt idx="2">
                  <c:v>2.15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'Tiempos promedios por día.'!$D$17</c:f>
              <c:strCache>
                <c:ptCount val="1"/>
                <c:pt idx="0">
                  <c:v>Fin de semana</c:v>
                </c:pt>
              </c:strCache>
            </c:strRef>
          </c:tx>
          <c:marker>
            <c:symbol val="circle"/>
            <c:size val="9"/>
          </c:marker>
          <c:cat>
            <c:strRef>
              <c:f>'Tiempos promedios por día.'!$B$18:$B$20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'Tiempos promedios por día.'!$D$18:$D$20</c:f>
              <c:numCache>
                <c:formatCode>0.00</c:formatCode>
                <c:ptCount val="3"/>
                <c:pt idx="0">
                  <c:v>5.25</c:v>
                </c:pt>
                <c:pt idx="1">
                  <c:v>7</c:v>
                </c:pt>
                <c:pt idx="2">
                  <c:v>2.2000000000000002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'Tiempos promedios por día.'!$E$17</c:f>
              <c:strCache>
                <c:ptCount val="1"/>
                <c:pt idx="0">
                  <c:v> General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'Tiempos promedios por día.'!$B$18:$B$20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'Tiempos promedios por día.'!$E$18:$E$20</c:f>
              <c:numCache>
                <c:formatCode>0.00</c:formatCode>
                <c:ptCount val="3"/>
                <c:pt idx="0">
                  <c:v>2.0009999999999999</c:v>
                </c:pt>
                <c:pt idx="1">
                  <c:v>10.25</c:v>
                </c:pt>
                <c:pt idx="2">
                  <c:v>2.1666666666666665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66368"/>
        <c:axId val="288066928"/>
      </c:lineChart>
      <c:catAx>
        <c:axId val="28806636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crossAx val="288066928"/>
        <c:crosses val="autoZero"/>
        <c:auto val="1"/>
        <c:lblAlgn val="ctr"/>
        <c:lblOffset val="100"/>
        <c:noMultiLvlLbl val="0"/>
      </c:catAx>
      <c:valAx>
        <c:axId val="288066928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SV" dirty="0"/>
                  <a:t>Minutos.</a:t>
                </a:r>
              </a:p>
            </c:rich>
          </c:tx>
          <c:layout>
            <c:manualLayout>
              <c:xMode val="edge"/>
              <c:yMode val="edge"/>
              <c:x val="0.1"/>
              <c:y val="0.34567002041411476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88066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s-SV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Situaciones atípicas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Estadía!$L$108:$L$109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Estadía!$M$108:$M$109</c:f>
              <c:numCache>
                <c:formatCode>0.00%</c:formatCode>
                <c:ptCount val="2"/>
                <c:pt idx="0" formatCode="0%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¿Le ofrecen algo adicional?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Estadía!$L$108:$L$109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Estadía!$M$108:$M$109</c:f>
              <c:numCache>
                <c:formatCode>0.00%</c:formatCode>
                <c:ptCount val="2"/>
                <c:pt idx="0" formatCode="0%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Salida!$D$2:$H$2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Salida!$D$3:$H$3</c:f>
              <c:numCache>
                <c:formatCode>General</c:formatCode>
                <c:ptCount val="5"/>
                <c:pt idx="0">
                  <c:v>2.67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1.5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0159344"/>
        <c:axId val="290159904"/>
      </c:lineChart>
      <c:catAx>
        <c:axId val="290159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159904"/>
        <c:crosses val="autoZero"/>
        <c:auto val="1"/>
        <c:lblAlgn val="ctr"/>
        <c:lblOffset val="100"/>
        <c:noMultiLvlLbl val="0"/>
      </c:catAx>
      <c:valAx>
        <c:axId val="29015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9015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Invitación a repetir la visita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Salida!$D$25:$H$25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Salida!$D$26:$H$26</c:f>
              <c:numCache>
                <c:formatCode>General</c:formatCode>
                <c:ptCount val="5"/>
                <c:pt idx="0">
                  <c:v>2.67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0163824"/>
        <c:axId val="290164384"/>
      </c:lineChart>
      <c:catAx>
        <c:axId val="29016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164384"/>
        <c:crosses val="autoZero"/>
        <c:auto val="1"/>
        <c:lblAlgn val="ctr"/>
        <c:lblOffset val="100"/>
        <c:noMultiLvlLbl val="0"/>
      </c:catAx>
      <c:valAx>
        <c:axId val="29016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9016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 de tiempos minutos.'!$C$17</c:f>
              <c:strCache>
                <c:ptCount val="1"/>
                <c:pt idx="0">
                  <c:v>Almuerzo</c:v>
                </c:pt>
              </c:strCache>
            </c:strRef>
          </c:tx>
          <c:dPt>
            <c:idx val="1"/>
            <c:marker>
              <c:symbol val="circle"/>
              <c:size val="9"/>
            </c:marker>
            <c:bubble3D val="0"/>
          </c:dPt>
          <c:cat>
            <c:strRef>
              <c:f>'Analisi de tiempos minutos.'!$B$18:$B$20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'Analisi de tiempos minutos.'!$C$18:$C$20</c:f>
              <c:numCache>
                <c:formatCode>0.000</c:formatCode>
                <c:ptCount val="3"/>
                <c:pt idx="0">
                  <c:v>8.3000000000000046E-2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'Analisi de tiempos minutos.'!$D$17</c:f>
              <c:strCache>
                <c:ptCount val="1"/>
                <c:pt idx="0">
                  <c:v>Cena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'Analisi de tiempos minutos.'!$B$18:$B$20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'Analisi de tiempos minutos.'!$D$18:$D$20</c:f>
              <c:numCache>
                <c:formatCode>0.000</c:formatCode>
                <c:ptCount val="3"/>
                <c:pt idx="0">
                  <c:v>2.96</c:v>
                </c:pt>
                <c:pt idx="1">
                  <c:v>11.5</c:v>
                </c:pt>
                <c:pt idx="2">
                  <c:v>2.25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'Analisi de tiempos minutos.'!$E$17</c:f>
              <c:strCache>
                <c:ptCount val="1"/>
                <c:pt idx="0">
                  <c:v>General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'Analisi de tiempos minutos.'!$B$18:$B$20</c:f>
              <c:strCache>
                <c:ptCount val="3"/>
                <c:pt idx="0">
                  <c:v> Primer contacto </c:v>
                </c:pt>
                <c:pt idx="1">
                  <c:v> Entrega de orden </c:v>
                </c:pt>
                <c:pt idx="2">
                  <c:v> Entrega de cuenta </c:v>
                </c:pt>
              </c:strCache>
            </c:strRef>
          </c:cat>
          <c:val>
            <c:numRef>
              <c:f>'Analisi de tiempos minutos.'!$E$18:$E$20</c:f>
              <c:numCache>
                <c:formatCode>0.00</c:formatCode>
                <c:ptCount val="3"/>
                <c:pt idx="0">
                  <c:v>2.0009999999999999</c:v>
                </c:pt>
                <c:pt idx="1">
                  <c:v>13.666666666666675</c:v>
                </c:pt>
                <c:pt idx="2">
                  <c:v>2.1666666666666665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70848"/>
        <c:axId val="288071408"/>
      </c:lineChart>
      <c:catAx>
        <c:axId val="2880708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crossAx val="288071408"/>
        <c:crosses val="autoZero"/>
        <c:auto val="1"/>
        <c:lblAlgn val="ctr"/>
        <c:lblOffset val="100"/>
        <c:noMultiLvlLbl val="0"/>
      </c:catAx>
      <c:valAx>
        <c:axId val="288071408"/>
        <c:scaling>
          <c:orientation val="maxMin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SV" dirty="0"/>
                  <a:t>Minutos.</a:t>
                </a:r>
              </a:p>
            </c:rich>
          </c:tx>
          <c:overlay val="0"/>
        </c:title>
        <c:numFmt formatCode="0.000" sourceLinked="1"/>
        <c:majorTickMark val="none"/>
        <c:minorTickMark val="none"/>
        <c:tickLblPos val="nextTo"/>
        <c:crossAx val="288070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9050" cap="rnd" cmpd="sng" algn="ctr">
      <a:solidFill>
        <a:schemeClr val="dk1"/>
      </a:solidFill>
      <a:prstDash val="solid"/>
    </a:ln>
    <a:effectLst/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es-S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400"/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'Analisis de precios.'!$B$13:$B$14</c:f>
              <c:strCache>
                <c:ptCount val="2"/>
                <c:pt idx="0">
                  <c:v>1. Si</c:v>
                </c:pt>
                <c:pt idx="1">
                  <c:v>2. No</c:v>
                </c:pt>
              </c:strCache>
            </c:strRef>
          </c:cat>
          <c:val>
            <c:numRef>
              <c:f>'Analisis de precios.'!$L$13:$L$14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'Analisis de precios.'!$B$13:$B$14</c:f>
              <c:strCache>
                <c:ptCount val="2"/>
                <c:pt idx="0">
                  <c:v>1. Si</c:v>
                </c:pt>
                <c:pt idx="1">
                  <c:v>2. No</c:v>
                </c:pt>
              </c:strCache>
            </c:strRef>
          </c:cat>
          <c:val>
            <c:numRef>
              <c:f>'Analisis de precios.'!$B$13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'Analisis de precios.'!$B$13:$B$14</c:f>
              <c:strCache>
                <c:ptCount val="2"/>
                <c:pt idx="0">
                  <c:v>1. Si</c:v>
                </c:pt>
                <c:pt idx="1">
                  <c:v>2. No</c:v>
                </c:pt>
              </c:strCache>
            </c:strRef>
          </c:cat>
          <c:val>
            <c:numRef>
              <c:f>'Analisis de precios.'!$B$14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/>
          </a:pPr>
          <a:endParaRPr lang="es-SV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explosion val="25"/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'Productos adicionales.'!$B$14:$B$15</c:f>
              <c:strCache>
                <c:ptCount val="2"/>
                <c:pt idx="0">
                  <c:v>1.Si</c:v>
                </c:pt>
                <c:pt idx="1">
                  <c:v>2.No</c:v>
                </c:pt>
              </c:strCache>
            </c:strRef>
          </c:cat>
          <c:val>
            <c:numRef>
              <c:f>'Productos adicionales.'!$L$14:$L$15</c:f>
              <c:numCache>
                <c:formatCode>0.00%</c:formatCode>
                <c:ptCount val="2"/>
                <c:pt idx="0">
                  <c:v>0.33330000000000037</c:v>
                </c:pt>
                <c:pt idx="1">
                  <c:v>0.66670000000000074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'Analisis de invitación.'!$B$13:$B$14</c:f>
              <c:strCache>
                <c:ptCount val="2"/>
                <c:pt idx="0">
                  <c:v>1. Si</c:v>
                </c:pt>
                <c:pt idx="1">
                  <c:v>2. No</c:v>
                </c:pt>
              </c:strCache>
            </c:strRef>
          </c:cat>
          <c:val>
            <c:numRef>
              <c:f>'Analisis de invitación.'!$L$13:$L$14</c:f>
              <c:numCache>
                <c:formatCode>0.00%</c:formatCode>
                <c:ptCount val="2"/>
                <c:pt idx="0">
                  <c:v>0.66330000000000044</c:v>
                </c:pt>
                <c:pt idx="1">
                  <c:v>0.33330000000000037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/>
          </a:pPr>
          <a:endParaRPr lang="es-SV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Limpieza del local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097769028871429E-2"/>
          <c:y val="0.17702794927547738"/>
          <c:w val="0.84410790776333489"/>
          <c:h val="0.613466984394024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'Análisis 2'!$B$17:$F$17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'Análisis 2'!$B$18:$F$18</c:f>
              <c:numCache>
                <c:formatCode>General</c:formatCode>
                <c:ptCount val="5"/>
                <c:pt idx="0">
                  <c:v>9.67</c:v>
                </c:pt>
                <c:pt idx="1">
                  <c:v>9.5</c:v>
                </c:pt>
                <c:pt idx="2">
                  <c:v>10</c:v>
                </c:pt>
                <c:pt idx="3">
                  <c:v>10</c:v>
                </c:pt>
                <c:pt idx="4">
                  <c:v>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4307248"/>
        <c:axId val="284307808"/>
      </c:barChart>
      <c:catAx>
        <c:axId val="28430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307808"/>
        <c:crosses val="autoZero"/>
        <c:auto val="1"/>
        <c:lblAlgn val="ctr"/>
        <c:lblOffset val="100"/>
        <c:noMultiLvlLbl val="0"/>
      </c:catAx>
      <c:valAx>
        <c:axId val="28430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430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Limpieza de mesas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353127734033284E-2"/>
          <c:y val="1.651076041444894E-2"/>
          <c:w val="0.87259131671041146"/>
          <c:h val="0.7339773614363778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'Análisis 2'!$B$20:$F$20</c:f>
              <c:strCache>
                <c:ptCount val="5"/>
                <c:pt idx="0">
                  <c:v>Promedio general</c:v>
                </c:pt>
                <c:pt idx="1">
                  <c:v>Promedio Fin de semana</c:v>
                </c:pt>
                <c:pt idx="2">
                  <c:v>Promedio semanal</c:v>
                </c:pt>
                <c:pt idx="3">
                  <c:v>Mañana</c:v>
                </c:pt>
                <c:pt idx="4">
                  <c:v>Tarde</c:v>
                </c:pt>
              </c:strCache>
            </c:strRef>
          </c:cat>
          <c:val>
            <c:numRef>
              <c:f>'Análisis 2'!$B$21:$F$21</c:f>
              <c:numCache>
                <c:formatCode>General</c:formatCode>
                <c:ptCount val="5"/>
                <c:pt idx="0">
                  <c:v>9.33</c:v>
                </c:pt>
                <c:pt idx="1">
                  <c:v>9.5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4310048"/>
        <c:axId val="284310608"/>
      </c:barChart>
      <c:catAx>
        <c:axId val="28431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310608"/>
        <c:crosses val="autoZero"/>
        <c:auto val="1"/>
        <c:lblAlgn val="ctr"/>
        <c:lblOffset val="100"/>
        <c:noMultiLvlLbl val="0"/>
      </c:catAx>
      <c:valAx>
        <c:axId val="28431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8431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'Análisis 3'!$I$2:$I$6</c:f>
              <c:strCache>
                <c:ptCount val="5"/>
                <c:pt idx="0">
                  <c:v>General</c:v>
                </c:pt>
                <c:pt idx="1">
                  <c:v>Mañana </c:v>
                </c:pt>
                <c:pt idx="2">
                  <c:v>Fin de semana</c:v>
                </c:pt>
                <c:pt idx="3">
                  <c:v>Tarde</c:v>
                </c:pt>
                <c:pt idx="4">
                  <c:v>Semana</c:v>
                </c:pt>
              </c:strCache>
            </c:strRef>
          </c:cat>
          <c:val>
            <c:numRef>
              <c:f>'Análisis 3'!$J$2:$J$6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84312848"/>
        <c:axId val="284313408"/>
        <c:axId val="0"/>
      </c:bar3DChart>
      <c:catAx>
        <c:axId val="284312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313408"/>
        <c:crosses val="autoZero"/>
        <c:auto val="1"/>
        <c:lblAlgn val="ctr"/>
        <c:lblOffset val="100"/>
        <c:noMultiLvlLbl val="0"/>
      </c:catAx>
      <c:valAx>
        <c:axId val="28431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8431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36143-2C3B-433A-ACC0-202D13AD21FF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A7C1-B4AB-45FC-A8EF-E2F39409D3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EB57-8746-4527-B133-84B30D617025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B0D2-7F74-4020-998E-2584044582B9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D283-438C-4F91-9FCC-8FADDB07431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1DDB-CEE9-4DB5-AD18-A80AF7E3DC9B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0F6FC6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CD5A-24B5-42FA-9E11-4056DFA5EB0E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8A84-2F69-42A2-9F1E-6AB28B8906A5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5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8DC9-8318-4937-AB16-23962F454B3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39CC-DB4C-4815-A5C3-88019D944F6C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3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06004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669881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D23B-685B-4960-8B22-8F12E33E179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F463-3F67-4522-AB25-F1FBBA4687E9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2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BAD6-A44F-4529-BB64-1D8B4871BFE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CAC7-EF53-466F-8773-0801E8131588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7683-3C65-4A75-8A7A-21C10A6536C1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3D7E-A235-400F-A592-012CBBCF10BF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1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252F-6644-4268-B234-7E0055FE95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19B5-28D8-4426-8640-A23CB13DD59A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0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76645-6F3B-4CA3-95C1-75E7E0FAAA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64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AAE6-CB2B-4CDD-B9F9-13BF7BD5FF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8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8C0B-635B-4D38-8676-28AA2BB7C3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5F7B-402F-4693-9573-5DAD01DC5ED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7CDD-655C-49B0-A1D1-C8D17CDD358E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0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46D5-732C-4F57-A076-EEB44626BF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66181-F6E2-45B8-89FE-236C67B172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9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E796C-B5EF-4DB1-BB38-98F24B5194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66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EF6D2-B00C-4558-8F7A-90B73AB2238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43A4-049C-46C5-ADA4-2B57B05B0B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5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5155E-D8ED-419C-9A07-BB53E2D7220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B85F5-EC07-4FC0-8988-201EBD4944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15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FDA9-11C1-40D0-A310-992CE5AB53F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9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4FAE-5C40-49D6-824A-F440F1BDD4F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C11C-FF6D-4C66-A44E-9481E2C53AC3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4F15-010D-405F-98B9-332C51013157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B071-807C-435E-9EAB-CACE7304DDAB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23DA-B1F3-4076-8E1E-CA2C1151C1F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D8DC-BC77-4264-9014-CABDAE1CF8C9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8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220C-8733-45A6-A1A3-A9E21FBF2DF2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1A68-209E-4705-9010-B57109623E71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111A-63D6-49C2-B97D-85E0E3F36CBE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9829-C9D1-4F24-8105-9565D20479C8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2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C04A-8268-4E73-BCF3-2FB5B59391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D1FE-4454-40CC-BB5C-58692FAE3024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3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0539-EA40-43B8-B910-7CA01EC997C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FA5A2-26B7-46ED-9AAE-F01ABB4612AA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9144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7" y="609600"/>
            <a:ext cx="6447234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397" y="2160593"/>
            <a:ext cx="6447234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4250" y="6042030"/>
            <a:ext cx="6834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075EFF-01CF-489B-8577-7D2F0964E78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29/08/2016</a:t>
            </a:fld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397" y="6042030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472" y="6042030"/>
            <a:ext cx="513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04AE6A7-09E1-44CE-B746-245685CDEB50}" type="slidenum">
              <a:rPr lang="es-SV">
                <a:solidFill>
                  <a:srgbClr val="0F6FC6"/>
                </a:solidFill>
              </a:rPr>
              <a:pPr>
                <a:defRPr/>
              </a:pPr>
              <a:t>‹Nº›</a:t>
            </a:fld>
            <a:endParaRPr lang="es-SV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ACC79A-1896-4CB3-B52E-C7B86CCF152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lumMod val="5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7360" y="568960"/>
            <a:ext cx="5516880" cy="6644640"/>
          </a:xfrm>
          <a:noFill/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Mystery</a:t>
            </a: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SV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Shopper</a:t>
            </a: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s-SV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</a:br>
            <a:r>
              <a:rPr lang="es-SV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BISTRÓ ITALIANO</a:t>
            </a:r>
            <a:br>
              <a:rPr lang="es-SV" sz="5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</a:br>
            <a:r>
              <a:rPr lang="es-SV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mariscos ● pizza ● pastas ●ensaladas</a:t>
            </a:r>
            <a:r>
              <a:rPr lang="es-SV" sz="2800" dirty="0" smtClean="0"/>
              <a:t/>
            </a:r>
            <a:br>
              <a:rPr lang="es-SV" sz="2800" dirty="0" smtClean="0"/>
            </a:br>
            <a:r>
              <a:rPr lang="es-SV" sz="2800" dirty="0" smtClean="0"/>
              <a:t/>
            </a:r>
            <a:br>
              <a:rPr lang="es-SV" sz="2800" dirty="0" smtClean="0"/>
            </a:br>
            <a:r>
              <a:rPr lang="es-SV" sz="2800" dirty="0" smtClean="0"/>
              <a:t/>
            </a:r>
            <a:br>
              <a:rPr lang="es-SV" sz="2800" dirty="0" smtClean="0"/>
            </a:br>
            <a:endParaRPr lang="es-SV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51186"/>
            <a:ext cx="1201816" cy="211148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33591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7" y="1171566"/>
            <a:ext cx="6965306" cy="492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3" y="609600"/>
            <a:ext cx="4738255" cy="5892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Arial Black" pitchFamily="34" charset="0"/>
              </a:rPr>
              <a:t>Análisis por turno</a:t>
            </a:r>
            <a:endParaRPr lang="es-SV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5449164" y="3320154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6454485" y="3384102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1730519" y="3776716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9438" y="1351796"/>
            <a:ext cx="2114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Aspectos importantes: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Presentación del personal.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Calificación situación atípica.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Agradecimiento a su preferencia y lo invitan a repetir la visita.</a:t>
            </a:r>
          </a:p>
        </p:txBody>
      </p:sp>
    </p:spTree>
    <p:extLst>
      <p:ext uri="{BB962C8B-B14F-4D97-AF65-F5344CB8AC3E}">
        <p14:creationId xmlns:p14="http://schemas.microsoft.com/office/powerpoint/2010/main" val="2997717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447234" cy="5892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Arial Black" pitchFamily="34" charset="0"/>
              </a:rPr>
              <a:t>Análisis de tiempos promedios por turno</a:t>
            </a:r>
            <a:endParaRPr lang="es-SV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1 Gráfico"/>
          <p:cNvGraphicFramePr/>
          <p:nvPr>
            <p:extLst>
              <p:ext uri="{D42A27DB-BD31-4B8C-83A1-F6EECF244321}">
                <p14:modId xmlns:p14="http://schemas.microsoft.com/office/powerpoint/2010/main" val="1878160632"/>
              </p:ext>
            </p:extLst>
          </p:nvPr>
        </p:nvGraphicFramePr>
        <p:xfrm>
          <a:off x="403575" y="1842408"/>
          <a:ext cx="5391900" cy="432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957887" y="1819188"/>
            <a:ext cx="2586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Aspectos importantes: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Es de importancia destacar que los tiempos de entrega son mas amplios a la hora del almuerzo que a la hora de la cena.</a:t>
            </a:r>
          </a:p>
        </p:txBody>
      </p:sp>
    </p:spTree>
    <p:extLst>
      <p:ext uri="{BB962C8B-B14F-4D97-AF65-F5344CB8AC3E}">
        <p14:creationId xmlns:p14="http://schemas.microsoft.com/office/powerpoint/2010/main" val="21956595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446520" cy="8940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Arial Black" pitchFamily="34" charset="0"/>
              </a:rPr>
              <a:t>Satisfacción del platillo con respecto al precio</a:t>
            </a:r>
            <a:endParaRPr lang="es-SV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42252681"/>
              </p:ext>
            </p:extLst>
          </p:nvPr>
        </p:nvGraphicFramePr>
        <p:xfrm>
          <a:off x="919595" y="16764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060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553200" cy="8940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Arial Black" pitchFamily="34" charset="0"/>
              </a:rPr>
              <a:t>Ofrecimiento de productos adicionales por parte del mesero</a:t>
            </a:r>
            <a:endParaRPr lang="es-SV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457232862"/>
              </p:ext>
            </p:extLst>
          </p:nvPr>
        </p:nvGraphicFramePr>
        <p:xfrm>
          <a:off x="1300163" y="1434467"/>
          <a:ext cx="6041572" cy="509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1476" y="5373216"/>
            <a:ext cx="8601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b="1" dirty="0" smtClean="0">
                <a:solidFill>
                  <a:prstClr val="black"/>
                </a:solidFill>
                <a:latin typeface="Arial" pitchFamily="34" charset="0"/>
              </a:rPr>
              <a:t>A un 33% de las visitas a Bistró Italiano se les ofrecieron productos adicionales.</a:t>
            </a:r>
            <a:endParaRPr lang="es-SV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b="1" dirty="0" smtClean="0">
                <a:solidFill>
                  <a:prstClr val="black"/>
                </a:solidFill>
                <a:latin typeface="Arial" pitchFamily="34" charset="0"/>
              </a:rPr>
              <a:t>A un 67% de las visitas a Bistró Italiano no se les ofreció algún producto adicional.</a:t>
            </a:r>
            <a:endParaRPr lang="es-SV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145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553200" cy="8940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Arial Black" pitchFamily="34" charset="0"/>
              </a:rPr>
              <a:t>Agradecimiento e invitación al cliente por parte del mesero</a:t>
            </a:r>
            <a:endParaRPr lang="es-SV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698394027"/>
              </p:ext>
            </p:extLst>
          </p:nvPr>
        </p:nvGraphicFramePr>
        <p:xfrm>
          <a:off x="1017013" y="1387157"/>
          <a:ext cx="6468341" cy="489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1476" y="5657675"/>
            <a:ext cx="8601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b="1" dirty="0" smtClean="0">
                <a:solidFill>
                  <a:prstClr val="black"/>
                </a:solidFill>
                <a:latin typeface="Arial" pitchFamily="34" charset="0"/>
              </a:rPr>
              <a:t>A un 67% de las visitas a Bistró Italiano se les agradeció y se les invito a una próxima visita.</a:t>
            </a:r>
            <a:endParaRPr lang="es-SV" dirty="0" smtClean="0">
              <a:solidFill>
                <a:prstClr val="black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b="1" dirty="0" smtClean="0">
                <a:solidFill>
                  <a:prstClr val="black"/>
                </a:solidFill>
                <a:latin typeface="Arial" pitchFamily="34" charset="0"/>
              </a:rPr>
              <a:t>A un 33% de las visitas a Bistró Italiano no se les agradeció ni se les invito a una próxima visita.</a:t>
            </a:r>
            <a:endParaRPr lang="es-SV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94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1" y="609600"/>
            <a:ext cx="5292079" cy="94719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sz="2800" dirty="0" smtClean="0">
                <a:solidFill>
                  <a:schemeClr val="bg1"/>
                </a:solidFill>
                <a:latin typeface="Arial Black" pitchFamily="34" charset="0"/>
              </a:rPr>
              <a:t>Fortalezas de Bistró Italiano</a:t>
            </a:r>
            <a:endParaRPr lang="es-SV" sz="28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65603"/>
              </p:ext>
            </p:extLst>
          </p:nvPr>
        </p:nvGraphicFramePr>
        <p:xfrm>
          <a:off x="395537" y="2214880"/>
          <a:ext cx="7992888" cy="31965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92888"/>
              </a:tblGrid>
              <a:tr h="257386">
                <a:tc>
                  <a:txBody>
                    <a:bodyPr/>
                    <a:lstStyle/>
                    <a:p>
                      <a:pPr algn="ctr"/>
                      <a:r>
                        <a:rPr lang="es-SV" sz="3200" dirty="0" smtClean="0"/>
                        <a:t>Fortalezas</a:t>
                      </a:r>
                      <a:endParaRPr lang="es-SV" sz="3200" dirty="0">
                        <a:latin typeface="Arial Black" pitchFamily="34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 smtClean="0"/>
                        <a:t>Ubicación.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Mesero conoce muy bien el </a:t>
                      </a:r>
                      <a:r>
                        <a:rPr lang="es-SV" sz="2800" u="none" strike="noStrike" dirty="0" smtClean="0"/>
                        <a:t>menú.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Sonido e iluminación </a:t>
                      </a:r>
                      <a:r>
                        <a:rPr lang="es-SV" sz="2800" u="none" strike="noStrike" dirty="0" smtClean="0"/>
                        <a:t>adecuados.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 smtClean="0"/>
                        <a:t>Ambiente.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El ambiente y música es suave, se presta para la </a:t>
                      </a:r>
                      <a:r>
                        <a:rPr lang="es-SV" sz="2800" u="none" strike="noStrike" dirty="0" smtClean="0"/>
                        <a:t>plática.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Decoración acorde al </a:t>
                      </a:r>
                      <a:r>
                        <a:rPr lang="es-SV" sz="2800" u="none" strike="noStrike" dirty="0" smtClean="0"/>
                        <a:t>establecimiento.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0645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94253"/>
              </p:ext>
            </p:extLst>
          </p:nvPr>
        </p:nvGraphicFramePr>
        <p:xfrm>
          <a:off x="711021" y="2202152"/>
          <a:ext cx="6583397" cy="31146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583397"/>
              </a:tblGrid>
              <a:tr h="25738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3200" u="none" strike="noStrike" dirty="0"/>
                        <a:t>Debilidades</a:t>
                      </a:r>
                      <a:endParaRPr lang="es-SV" sz="3200" b="1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No poseen </a:t>
                      </a:r>
                      <a:r>
                        <a:rPr lang="es-SV" sz="2800" u="none" strike="noStrike" dirty="0" smtClean="0"/>
                        <a:t>promociones.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El local no tiene baño </a:t>
                      </a:r>
                      <a:r>
                        <a:rPr lang="es-SV" sz="2800" u="none" strike="noStrike" dirty="0" smtClean="0"/>
                        <a:t>propio.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Infraestructura en mal </a:t>
                      </a:r>
                      <a:r>
                        <a:rPr lang="es-SV" sz="2800" u="none" strike="noStrike" dirty="0" smtClean="0"/>
                        <a:t>estado.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Precios </a:t>
                      </a:r>
                      <a:r>
                        <a:rPr lang="es-SV" sz="2800" u="none" strike="noStrike" dirty="0" smtClean="0"/>
                        <a:t>altos.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 smtClean="0"/>
                        <a:t>La </a:t>
                      </a:r>
                      <a:r>
                        <a:rPr lang="es-SV" sz="2800" u="none" strike="noStrike" dirty="0"/>
                        <a:t>distribución de las mesas no es </a:t>
                      </a:r>
                      <a:r>
                        <a:rPr lang="es-SV" sz="2800" u="none" strike="noStrike" dirty="0" smtClean="0"/>
                        <a:t>adecuada.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s-SV" sz="2800" u="none" strike="noStrike" dirty="0"/>
                        <a:t>Vestimenta poco </a:t>
                      </a:r>
                      <a:r>
                        <a:rPr lang="es-SV" sz="2800" u="none" strike="noStrike" dirty="0" smtClean="0"/>
                        <a:t>adecuada.</a:t>
                      </a:r>
                      <a:endParaRPr lang="es-SV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144" marR="7144" marT="9525" marB="0" anchor="b"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467545" y="476672"/>
            <a:ext cx="4752528" cy="10801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SV" sz="2800" dirty="0" smtClean="0">
                <a:solidFill>
                  <a:prstClr val="white"/>
                </a:solidFill>
                <a:latin typeface="Arial Black" pitchFamily="34" charset="0"/>
              </a:rPr>
              <a:t>Debilidades de Bistró Italiano</a:t>
            </a:r>
            <a:endParaRPr lang="es-SV" sz="2800" dirty="0" smtClean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53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3" y="609600"/>
            <a:ext cx="4386263" cy="589280"/>
          </a:xfrm>
          <a:solidFill>
            <a:schemeClr val="accent2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  <a:latin typeface="Arial Black" pitchFamily="34" charset="0"/>
              </a:rPr>
              <a:t>Situación atípica</a:t>
            </a:r>
            <a:endParaRPr lang="es-SV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2 Imagen" descr="D:\WhatsApp\WhatsApp\Media\WhatsApp Images\IMG-20140926-WA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1" y="1684020"/>
            <a:ext cx="2305526" cy="4676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764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609600"/>
            <a:ext cx="6447234" cy="58928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>
                <a:solidFill>
                  <a:prstClr val="white"/>
                </a:solidFill>
                <a:latin typeface="Arial Black" pitchFamily="34" charset="0"/>
              </a:rPr>
              <a:t>Situación atípica</a:t>
            </a:r>
            <a:endParaRPr lang="es-SV" dirty="0" smtClean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2440" y="1775936"/>
            <a:ext cx="8204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Se logra ver, que el pan está en bolsas de la competencia.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Empleada  que no invita a clientes.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Empleada que sale misteriosamente del restaurante, dejando este solo por un determinado periodo de tiempo.</a:t>
            </a:r>
            <a:endParaRPr lang="es-SV" sz="4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51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" y="609600"/>
            <a:ext cx="4909705" cy="58928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prstClr val="white"/>
                </a:solidFill>
                <a:latin typeface="Arial Black" pitchFamily="34" charset="0"/>
              </a:rPr>
              <a:t>Recomendaciones</a:t>
            </a:r>
            <a:endParaRPr lang="es-SV" dirty="0" smtClean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90176"/>
              </p:ext>
            </p:extLst>
          </p:nvPr>
        </p:nvGraphicFramePr>
        <p:xfrm>
          <a:off x="327315" y="1911932"/>
          <a:ext cx="8245187" cy="47679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36429"/>
                <a:gridCol w="4408758"/>
              </a:tblGrid>
              <a:tr h="93401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b="0" u="none" strike="noStrike" dirty="0">
                          <a:latin typeface="Arial" pitchFamily="34" charset="0"/>
                          <a:cs typeface="Arial" pitchFamily="34" charset="0"/>
                        </a:rPr>
                        <a:t>No poseen promociones</a:t>
                      </a:r>
                      <a:endParaRPr lang="es-SV" sz="2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Crear</a:t>
                      </a:r>
                      <a:r>
                        <a:rPr lang="es-SV" sz="2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promociones familiares de platillos</a:t>
                      </a:r>
                      <a:endParaRPr lang="es-SV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93401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u="none" strike="noStrike" dirty="0">
                          <a:latin typeface="Arial" pitchFamily="34" charset="0"/>
                          <a:cs typeface="Arial" pitchFamily="34" charset="0"/>
                        </a:rPr>
                        <a:t>Infraestructura en mal estado</a:t>
                      </a:r>
                      <a:endParaRPr lang="es-SV" sz="2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Revisar la estructura, o al menos cubrirla apropiadamente.</a:t>
                      </a:r>
                      <a:endParaRPr lang="es-SV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934018"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u="none" strike="noStrike" dirty="0">
                          <a:latin typeface="Arial" pitchFamily="34" charset="0"/>
                          <a:cs typeface="Arial" pitchFamily="34" charset="0"/>
                        </a:rPr>
                        <a:t>Precios altos</a:t>
                      </a:r>
                      <a:endParaRPr lang="es-SV" sz="2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Mejorar, la calidad de los productos para al menos tener la satisfacción.</a:t>
                      </a:r>
                      <a:endParaRPr lang="es-SV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143743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u="none" strike="noStrike" dirty="0">
                          <a:latin typeface="Arial" pitchFamily="34" charset="0"/>
                          <a:cs typeface="Arial" pitchFamily="34" charset="0"/>
                        </a:rPr>
                        <a:t>Vestimenta poco adecuada</a:t>
                      </a:r>
                      <a:endParaRPr lang="es-SV" sz="2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Vigilar más adecuadamente el comportamiento</a:t>
                      </a:r>
                      <a:r>
                        <a:rPr lang="es-SV" sz="2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los clientes con un supervisor.</a:t>
                      </a:r>
                      <a:endParaRPr lang="es-SV" sz="2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4776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0" y="546100"/>
            <a:ext cx="4008120" cy="61214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  <a:latin typeface="Arial Black" pitchFamily="34" charset="0"/>
              </a:rPr>
              <a:t>Introducción </a:t>
            </a:r>
            <a:r>
              <a:rPr lang="es-SV" dirty="0" smtClean="0">
                <a:solidFill>
                  <a:schemeClr val="bg1"/>
                </a:solidFill>
              </a:rPr>
              <a:t/>
            </a:r>
            <a:br>
              <a:rPr lang="es-SV" dirty="0" smtClean="0">
                <a:solidFill>
                  <a:schemeClr val="bg1"/>
                </a:solidFill>
              </a:rPr>
            </a:br>
            <a:endParaRPr lang="es-SV" dirty="0" smtClean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2440" y="1775936"/>
            <a:ext cx="63855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SV" sz="3400" dirty="0" smtClean="0">
                <a:solidFill>
                  <a:prstClr val="black"/>
                </a:solidFill>
                <a:latin typeface="Arial" pitchFamily="34" charset="0"/>
              </a:rPr>
              <a:t>¿</a:t>
            </a:r>
            <a:r>
              <a:rPr lang="es-SV" sz="3400" dirty="0">
                <a:solidFill>
                  <a:prstClr val="black"/>
                </a:solidFill>
                <a:latin typeface="Arial" pitchFamily="34" charset="0"/>
              </a:rPr>
              <a:t>Cuál es la calidad de los  productos y servicios  que la empresa Bistró Italiano  brinda a sus clientes en los momentos de contacto entre la empresa y sus clientes? , Además ¿cuál es la imagen que los clientes observan del establecimiento?</a:t>
            </a:r>
          </a:p>
        </p:txBody>
      </p:sp>
    </p:spTree>
    <p:extLst>
      <p:ext uri="{BB962C8B-B14F-4D97-AF65-F5344CB8AC3E}">
        <p14:creationId xmlns:p14="http://schemas.microsoft.com/office/powerpoint/2010/main" val="6393759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1" y="609600"/>
            <a:ext cx="4972050" cy="58928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prstClr val="white"/>
                </a:solidFill>
                <a:latin typeface="Arial Black" pitchFamily="34" charset="0"/>
              </a:rPr>
              <a:t>Recomendaciones</a:t>
            </a:r>
            <a:endParaRPr lang="es-SV" dirty="0" smtClean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2442" y="1775936"/>
            <a:ext cx="71181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Mantener sus fortalezas, como por ejemplo: su ubicación, su ambiente entre otros. </a:t>
            </a: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571500" indent="-5715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Mejorar continuamente todos los aspectos mencionados con anterioridad, y encontrados con la supervisión de sus empleados y clientes preferentes.</a:t>
            </a:r>
            <a:endParaRPr lang="es-SV" sz="3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108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5602" y="2417770"/>
            <a:ext cx="64008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8000" b="1" dirty="0" smtClean="0">
                <a:ln w="24500" cmpd="dbl">
                  <a:solidFill>
                    <a:srgbClr val="009DD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9DD9">
                        <a:tint val="10000"/>
                        <a:satMod val="155000"/>
                      </a:srgbClr>
                    </a:gs>
                    <a:gs pos="60000">
                      <a:srgbClr val="009DD9">
                        <a:tint val="30000"/>
                        <a:satMod val="155000"/>
                      </a:srgbClr>
                    </a:gs>
                    <a:gs pos="100000">
                      <a:srgbClr val="009DD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Gracias</a:t>
            </a:r>
            <a:endParaRPr lang="es-SV" sz="8000" b="1" dirty="0">
              <a:ln w="24500" cmpd="dbl">
                <a:solidFill>
                  <a:srgbClr val="009DD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009DD9">
                      <a:tint val="10000"/>
                      <a:satMod val="155000"/>
                    </a:srgbClr>
                  </a:gs>
                  <a:gs pos="60000">
                    <a:srgbClr val="009DD9">
                      <a:tint val="30000"/>
                      <a:satMod val="155000"/>
                    </a:srgbClr>
                  </a:gs>
                  <a:gs pos="100000">
                    <a:srgbClr val="009DD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2089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79388" y="5013325"/>
            <a:ext cx="4537075" cy="647700"/>
          </a:xfrm>
        </p:spPr>
        <p:txBody>
          <a:bodyPr/>
          <a:lstStyle/>
          <a:p>
            <a:pPr algn="l"/>
            <a:r>
              <a:rPr lang="es-UY" sz="3600" b="1" dirty="0" smtClean="0">
                <a:solidFill>
                  <a:schemeClr val="bg1"/>
                </a:solidFill>
              </a:rPr>
              <a:t>Mistery Shopper</a:t>
            </a:r>
            <a:br>
              <a:rPr lang="es-UY" sz="3600" b="1" dirty="0" smtClean="0">
                <a:solidFill>
                  <a:schemeClr val="bg1"/>
                </a:solidFill>
              </a:rPr>
            </a:br>
            <a:r>
              <a:rPr lang="es-UY" sz="3600" b="1" dirty="0" smtClean="0">
                <a:solidFill>
                  <a:schemeClr val="bg1"/>
                </a:solidFill>
              </a:rPr>
              <a:t>The </a:t>
            </a:r>
            <a:r>
              <a:rPr lang="es-UY" sz="3600" b="1" dirty="0" err="1" smtClean="0">
                <a:solidFill>
                  <a:schemeClr val="bg1"/>
                </a:solidFill>
              </a:rPr>
              <a:t>Coffee</a:t>
            </a:r>
            <a:r>
              <a:rPr lang="es-UY" sz="3600" b="1" dirty="0" smtClean="0">
                <a:solidFill>
                  <a:schemeClr val="bg1"/>
                </a:solidFill>
              </a:rPr>
              <a:t> Cup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1438001" y="6210300"/>
            <a:ext cx="770599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  <a:latin typeface="Footlight MT Light" pitchFamily="18" charset="0"/>
              </a:rPr>
              <a:t>Autores</a:t>
            </a:r>
            <a:r>
              <a:rPr lang="en-US" b="1" dirty="0" smtClean="0">
                <a:solidFill>
                  <a:srgbClr val="FFFFFF"/>
                </a:solidFill>
                <a:latin typeface="Footlight MT Light" pitchFamily="18" charset="0"/>
              </a:rPr>
              <a:t>: Nelson Bonilla – Jessica Nerio – Edda </a:t>
            </a:r>
            <a:r>
              <a:rPr lang="en-US" b="1" dirty="0" err="1" smtClean="0">
                <a:solidFill>
                  <a:srgbClr val="FFFFFF"/>
                </a:solidFill>
                <a:latin typeface="Footlight MT Light" pitchFamily="18" charset="0"/>
              </a:rPr>
              <a:t>Menéndez</a:t>
            </a:r>
            <a:endParaRPr lang="es-ES" b="1" dirty="0">
              <a:solidFill>
                <a:srgbClr val="FFFFFF"/>
              </a:solidFill>
              <a:latin typeface="Footlight MT Light" pitchFamily="18" charset="0"/>
            </a:endParaRPr>
          </a:p>
        </p:txBody>
      </p:sp>
      <p:pic>
        <p:nvPicPr>
          <p:cNvPr id="6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63">
            <a:off x="5167668" y="3160311"/>
            <a:ext cx="397769" cy="402588"/>
          </a:xfrm>
          <a:prstGeom prst="rect">
            <a:avLst/>
          </a:prstGeom>
          <a:noFill/>
        </p:spPr>
      </p:pic>
      <p:pic>
        <p:nvPicPr>
          <p:cNvPr id="7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63">
            <a:off x="5887746" y="1720151"/>
            <a:ext cx="397769" cy="402588"/>
          </a:xfrm>
          <a:prstGeom prst="rect">
            <a:avLst/>
          </a:prstGeom>
          <a:noFill/>
        </p:spPr>
      </p:pic>
      <p:pic>
        <p:nvPicPr>
          <p:cNvPr id="9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63" flipH="1">
            <a:off x="5017586" y="2301662"/>
            <a:ext cx="261404" cy="277338"/>
          </a:xfrm>
          <a:prstGeom prst="rect">
            <a:avLst/>
          </a:prstGeom>
          <a:noFill/>
        </p:spPr>
      </p:pic>
      <p:pic>
        <p:nvPicPr>
          <p:cNvPr id="10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63" flipH="1">
            <a:off x="6241361" y="2518063"/>
            <a:ext cx="254440" cy="269950"/>
          </a:xfrm>
          <a:prstGeom prst="rect">
            <a:avLst/>
          </a:prstGeom>
          <a:noFill/>
        </p:spPr>
      </p:pic>
      <p:pic>
        <p:nvPicPr>
          <p:cNvPr id="12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6663">
            <a:off x="6535819" y="3160312"/>
            <a:ext cx="397769" cy="402588"/>
          </a:xfrm>
          <a:prstGeom prst="rect">
            <a:avLst/>
          </a:prstGeom>
          <a:noFill/>
        </p:spPr>
      </p:pic>
      <p:pic>
        <p:nvPicPr>
          <p:cNvPr id="13" name="Picture 2" descr="http://sivotassenota.files.wordpress.com/2012/03/coffec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9149" y="1463007"/>
            <a:ext cx="1443223" cy="1460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9228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s-SV" sz="6000" b="1" dirty="0" smtClean="0">
                <a:solidFill>
                  <a:schemeClr val="tx1"/>
                </a:solidFill>
              </a:rPr>
              <a:t>OBJETIVO</a:t>
            </a:r>
            <a:endParaRPr lang="es-SV" sz="6000" b="1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70080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3600" i="1" dirty="0" smtClean="0">
                <a:solidFill>
                  <a:srgbClr val="000000"/>
                </a:solidFill>
              </a:rPr>
              <a:t>Analizar el servicio y profesionalidad del personal de </a:t>
            </a:r>
            <a:r>
              <a:rPr lang="es-AR" sz="3600" b="1" i="1" dirty="0" smtClean="0">
                <a:solidFill>
                  <a:srgbClr val="000000"/>
                </a:solidFill>
              </a:rPr>
              <a:t>The </a:t>
            </a:r>
            <a:r>
              <a:rPr lang="es-AR" sz="3600" b="1" i="1" dirty="0" err="1" smtClean="0">
                <a:solidFill>
                  <a:srgbClr val="000000"/>
                </a:solidFill>
              </a:rPr>
              <a:t>Coffee</a:t>
            </a:r>
            <a:r>
              <a:rPr lang="es-AR" sz="3600" b="1" i="1" dirty="0" smtClean="0">
                <a:solidFill>
                  <a:srgbClr val="000000"/>
                </a:solidFill>
              </a:rPr>
              <a:t> Cup </a:t>
            </a:r>
            <a:r>
              <a:rPr lang="es-AR" sz="3600" i="1" dirty="0" smtClean="0">
                <a:solidFill>
                  <a:srgbClr val="000000"/>
                </a:solidFill>
              </a:rPr>
              <a:t>en diversos horarios, así como también su local.</a:t>
            </a:r>
            <a:endParaRPr lang="es-SV" sz="3600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23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5649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6000" b="1" dirty="0" smtClean="0">
                <a:solidFill>
                  <a:srgbClr val="000000"/>
                </a:solidFill>
              </a:rPr>
              <a:t>Objetivo</a:t>
            </a:r>
            <a:endParaRPr lang="es-SV" sz="6000" b="1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47667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ANÁLISIS DE RESULTADOS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(LOCAL)</a:t>
            </a:r>
            <a:endParaRPr lang="es-SV" sz="4000" b="1" dirty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7624" y="2276872"/>
            <a:ext cx="12596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1340768"/>
            <a:ext cx="792088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2" y="3573016"/>
            <a:ext cx="792088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4293096"/>
            <a:ext cx="7920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4005064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31748" name="Picture 4" descr="http://www.plazamadero.com.sv/wp-content/uploads/2013/06/L-22-THE-COFFEE-CUP-2-e137589659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752528" cy="36004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7524328" y="508518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24328" y="386104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172400" y="5085184"/>
            <a:ext cx="64807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24328" y="4365104"/>
            <a:ext cx="576064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107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508104" y="6206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55%</a:t>
            </a: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36296" y="5486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41.6%</a:t>
            </a: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4048" y="18448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15%</a:t>
            </a: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64288" y="41490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55%</a:t>
            </a: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6136" y="32849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41.6%</a:t>
            </a: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99992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dirty="0" smtClean="0">
                <a:solidFill>
                  <a:srgbClr val="000000"/>
                </a:solidFill>
              </a:rPr>
              <a:t>15%</a:t>
            </a:r>
            <a:endParaRPr lang="es-SV" dirty="0">
              <a:solidFill>
                <a:srgbClr val="000000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3568" y="5949280"/>
          <a:ext cx="7848870" cy="648072"/>
        </p:xfrm>
        <a:graphic>
          <a:graphicData uri="http://schemas.openxmlformats.org/drawingml/2006/table">
            <a:tbl>
              <a:tblPr/>
              <a:tblGrid>
                <a:gridCol w="1569774"/>
                <a:gridCol w="1569774"/>
                <a:gridCol w="1569774"/>
                <a:gridCol w="1569774"/>
                <a:gridCol w="1569774"/>
              </a:tblGrid>
              <a:tr h="41661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31454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41.6%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52.5%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0522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800" dirty="0" smtClean="0">
                <a:solidFill>
                  <a:schemeClr val="tx2"/>
                </a:solidFill>
                <a:latin typeface="Britannic Bold" pitchFamily="34" charset="0"/>
              </a:rPr>
              <a:t>¿En </a:t>
            </a:r>
            <a:r>
              <a:rPr lang="es-SV" sz="2800" dirty="0">
                <a:solidFill>
                  <a:schemeClr val="tx2"/>
                </a:solidFill>
                <a:latin typeface="Britannic Bold" pitchFamily="34" charset="0"/>
              </a:rPr>
              <a:t>qué condiciones se encontró el local basándose en la limpieza?</a:t>
            </a:r>
            <a:br>
              <a:rPr lang="es-SV" sz="2800" dirty="0">
                <a:solidFill>
                  <a:schemeClr val="tx2"/>
                </a:solidFill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412776"/>
          <a:ext cx="9144000" cy="42557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9.67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9.5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9.5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0" y="2060848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24573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2800" dirty="0" smtClean="0">
                <a:solidFill>
                  <a:schemeClr val="tx2"/>
                </a:solidFill>
                <a:latin typeface="Britannic Bold" pitchFamily="34" charset="0"/>
              </a:rPr>
              <a:t>¿En </a:t>
            </a:r>
            <a:r>
              <a:rPr lang="es-SV" sz="2800" dirty="0">
                <a:solidFill>
                  <a:schemeClr val="tx2"/>
                </a:solidFill>
                <a:latin typeface="Britannic Bold" pitchFamily="34" charset="0"/>
              </a:rPr>
              <a:t>qué condiciones </a:t>
            </a:r>
            <a:r>
              <a:rPr lang="es-SV" sz="2800" dirty="0" smtClean="0">
                <a:solidFill>
                  <a:schemeClr val="tx2"/>
                </a:solidFill>
                <a:latin typeface="Britannic Bold" pitchFamily="34" charset="0"/>
              </a:rPr>
              <a:t>se encontró </a:t>
            </a:r>
            <a:r>
              <a:rPr lang="es-SV" sz="2800" dirty="0" smtClean="0">
                <a:latin typeface="Britannic Bold" pitchFamily="34" charset="0"/>
              </a:rPr>
              <a:t>la </a:t>
            </a:r>
            <a:r>
              <a:rPr lang="es-SV" sz="2800" dirty="0" smtClean="0">
                <a:solidFill>
                  <a:schemeClr val="tx2"/>
                </a:solidFill>
                <a:latin typeface="Britannic Bold" pitchFamily="34" charset="0"/>
              </a:rPr>
              <a:t>mesa basándose </a:t>
            </a:r>
            <a:r>
              <a:rPr lang="es-SV" sz="2800" dirty="0">
                <a:solidFill>
                  <a:schemeClr val="tx2"/>
                </a:solidFill>
                <a:latin typeface="Britannic Bold" pitchFamily="34" charset="0"/>
              </a:rPr>
              <a:t>en la limpieza?</a:t>
            </a:r>
            <a:br>
              <a:rPr lang="es-SV" sz="2800" dirty="0">
                <a:solidFill>
                  <a:schemeClr val="tx2"/>
                </a:solidFill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340768"/>
          <a:ext cx="9144000" cy="381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9.5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0" y="1988840"/>
          <a:ext cx="9144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10319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5649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6000" b="1" dirty="0" smtClean="0">
                <a:solidFill>
                  <a:srgbClr val="000000"/>
                </a:solidFill>
              </a:rPr>
              <a:t>Objetivo</a:t>
            </a:r>
            <a:endParaRPr lang="es-SV" sz="6000" b="1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260648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ANÁLISIS DEL PERSONAL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87624" y="2276872"/>
            <a:ext cx="12596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1340768"/>
            <a:ext cx="792088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2" y="3573016"/>
            <a:ext cx="792088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4293096"/>
            <a:ext cx="7920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1560" y="4005064"/>
            <a:ext cx="93610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524328" y="508518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24328" y="386104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172400" y="5085184"/>
            <a:ext cx="64807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24328" y="4365104"/>
            <a:ext cx="576064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160770" name="Picture 2" descr="https://scontent-a-mia.xx.fbcdn.net/hphotos-xap1/v/t1.0-9/10450840_10152779473321469_4496506302882973047_n.png?oh=140cb458789e6085eb6ddc6b4328fe5f&amp;oe=54ED4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96855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0630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>
                <a:latin typeface="Britannic Bold" pitchFamily="34" charset="0"/>
              </a:rPr>
              <a:t>¿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El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personal en general se encuentra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presentable?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(uniforme completo, limpio, etc.)</a:t>
            </a:r>
            <a:r>
              <a:rPr lang="es-SV" sz="2800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SV" sz="2800" dirty="0">
                <a:solidFill>
                  <a:schemeClr val="tx2"/>
                </a:solidFill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3810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23528" y="1988840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54068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0" y="546100"/>
            <a:ext cx="4008120" cy="61214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  <a:latin typeface="Arial Black" pitchFamily="34" charset="0"/>
              </a:rPr>
              <a:t>Objetivo General</a:t>
            </a:r>
            <a:r>
              <a:rPr lang="es-SV" dirty="0" smtClean="0">
                <a:solidFill>
                  <a:schemeClr val="bg1"/>
                </a:solidFill>
              </a:rPr>
              <a:t/>
            </a:r>
            <a:br>
              <a:rPr lang="es-SV" dirty="0" smtClean="0">
                <a:solidFill>
                  <a:schemeClr val="bg1"/>
                </a:solidFill>
              </a:rPr>
            </a:br>
            <a:endParaRPr lang="es-SV" dirty="0" smtClean="0">
              <a:solidFill>
                <a:schemeClr val="bg1"/>
              </a:solidFill>
            </a:endParaRPr>
          </a:p>
        </p:txBody>
      </p:sp>
      <p:sp>
        <p:nvSpPr>
          <p:cNvPr id="19458" name="Marcador de contenido 4"/>
          <p:cNvSpPr>
            <a:spLocks noGrp="1"/>
          </p:cNvSpPr>
          <p:nvPr>
            <p:ph idx="1"/>
          </p:nvPr>
        </p:nvSpPr>
        <p:spPr>
          <a:xfrm>
            <a:off x="826294" y="1774825"/>
            <a:ext cx="6448425" cy="387985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es-SV" sz="2000" dirty="0" smtClean="0"/>
              <a:t>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76696" y="1816576"/>
            <a:ext cx="59228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SV" sz="3400" dirty="0">
                <a:solidFill>
                  <a:prstClr val="black"/>
                </a:solidFill>
                <a:latin typeface="Arial" pitchFamily="34" charset="0"/>
              </a:rPr>
              <a:t>Investigar la calidad de los  productos y servicios  que </a:t>
            </a:r>
            <a:r>
              <a:rPr lang="es-SV" sz="3400" dirty="0" smtClean="0">
                <a:solidFill>
                  <a:prstClr val="black"/>
                </a:solidFill>
                <a:latin typeface="Arial" pitchFamily="34" charset="0"/>
              </a:rPr>
              <a:t>el restaurante Bistró </a:t>
            </a:r>
            <a:r>
              <a:rPr lang="es-SV" sz="3400" dirty="0">
                <a:solidFill>
                  <a:prstClr val="black"/>
                </a:solidFill>
                <a:latin typeface="Arial" pitchFamily="34" charset="0"/>
              </a:rPr>
              <a:t>Italiano  brinda a sus clientes en los momentos de contacto entre la empresa y sus clientes, además la imagen que los clientes observan del establecimiento.</a:t>
            </a:r>
          </a:p>
        </p:txBody>
      </p:sp>
    </p:spTree>
    <p:extLst>
      <p:ext uri="{BB962C8B-B14F-4D97-AF65-F5344CB8AC3E}">
        <p14:creationId xmlns:p14="http://schemas.microsoft.com/office/powerpoint/2010/main" val="39903562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16" y="0"/>
            <a:ext cx="9145016" cy="1143000"/>
          </a:xfrm>
        </p:spPr>
        <p:txBody>
          <a:bodyPr/>
          <a:lstStyle/>
          <a:p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¿El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personal trabaja de manera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profesional?(no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se pone a platicar con los compañeros, mascar chicle, etc.)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340768"/>
          <a:ext cx="9144000" cy="57606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539552" y="2060848"/>
          <a:ext cx="81369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870985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5649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6000" b="1" dirty="0" smtClean="0">
                <a:solidFill>
                  <a:srgbClr val="000000"/>
                </a:solidFill>
              </a:rPr>
              <a:t>Objetivo</a:t>
            </a:r>
            <a:endParaRPr lang="es-SV" sz="6000" b="1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40466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ANÁLISIS DE RESULTADOS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(ENTRADA)</a:t>
            </a:r>
            <a:endParaRPr lang="es-SV" sz="4000" b="1" dirty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7624" y="2276872"/>
            <a:ext cx="12596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1340768"/>
            <a:ext cx="792088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2" y="3573016"/>
            <a:ext cx="792088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4293096"/>
            <a:ext cx="7920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4005064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31748" name="Picture 4" descr="http://www.plazamadero.com.sv/wp-content/uploads/2013/06/L-22-THE-COFFEE-CUP-2-e137589659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752528" cy="36004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7524328" y="508518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24328" y="386104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172400" y="5085184"/>
            <a:ext cx="64807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24328" y="4365104"/>
            <a:ext cx="576064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538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¿Cuánto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tiempo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le tomo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al mesero(a) en hacer su primer contacto?</a:t>
            </a:r>
            <a:r>
              <a:rPr lang="es-SV" sz="2800" dirty="0">
                <a:solidFill>
                  <a:schemeClr val="tx2"/>
                </a:solidFill>
                <a:latin typeface="Britannic Bold" pitchFamily="34" charset="0"/>
              </a:rPr>
              <a:t/>
            </a:r>
            <a:br>
              <a:rPr lang="es-SV" sz="2800" dirty="0">
                <a:solidFill>
                  <a:schemeClr val="tx2"/>
                </a:solidFill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755576" y="2276872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340768"/>
          <a:ext cx="9144001" cy="576064"/>
        </p:xfrm>
        <a:graphic>
          <a:graphicData uri="http://schemas.openxmlformats.org/drawingml/2006/table">
            <a:tbl>
              <a:tblPr/>
              <a:tblGrid>
                <a:gridCol w="2009852"/>
                <a:gridCol w="2512772"/>
                <a:gridCol w="2072031"/>
                <a:gridCol w="1274673"/>
                <a:gridCol w="1274673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36.67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8842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¿Existe un saludo de manera cortés y profesional?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043608" y="2348880"/>
          <a:ext cx="72728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340768"/>
          <a:ext cx="9144000" cy="64807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12082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611560" y="2132856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340768"/>
          <a:ext cx="9144000" cy="57606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1886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>
                <a:solidFill>
                  <a:srgbClr val="000000"/>
                </a:solidFill>
                <a:latin typeface="Britannic Bold" pitchFamily="34" charset="0"/>
              </a:rPr>
              <a:t>¿Se ofrece el menú y existe un espacio para ordenar?</a:t>
            </a:r>
            <a:endParaRPr lang="es-SV" sz="2800" dirty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594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¿El mesero(a) está pendiente de que usted haya decidido tomar su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orden?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467544" y="2204864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268760"/>
          <a:ext cx="9144000" cy="64807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6564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5649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6000" b="1" dirty="0" smtClean="0">
                <a:solidFill>
                  <a:srgbClr val="000000"/>
                </a:solidFill>
              </a:rPr>
              <a:t>Objetivo</a:t>
            </a:r>
            <a:endParaRPr lang="es-SV" sz="6000" b="1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40466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ANÁLISIS DE RESULTADOS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(ESTADÍA)</a:t>
            </a:r>
            <a:endParaRPr lang="es-SV" sz="4000" b="1" dirty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7624" y="2276872"/>
            <a:ext cx="12596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1340768"/>
            <a:ext cx="792088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2" y="3573016"/>
            <a:ext cx="792088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4293096"/>
            <a:ext cx="7920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4005064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31748" name="Picture 4" descr="http://www.plazamadero.com.sv/wp-content/uploads/2013/06/L-22-THE-COFFEE-CUP-2-e137589659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752528" cy="36004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7524328" y="508518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24328" y="386104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172400" y="5085184"/>
            <a:ext cx="64807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24328" y="4365104"/>
            <a:ext cx="576064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73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T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iempo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transcurrido entre la realización de la orden y la entrega del producto ya servido en la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mesa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340768"/>
          <a:ext cx="9144000" cy="57606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5.5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259632" y="2132856"/>
          <a:ext cx="64807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7204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>
                <a:latin typeface="Britannic Bold" pitchFamily="34" charset="0"/>
              </a:rPr>
              <a:t>H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igiene </a:t>
            </a:r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y presentación del </a:t>
            </a:r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producto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95536" y="2204864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268760"/>
          <a:ext cx="9144002" cy="648072"/>
        </p:xfrm>
        <a:graphic>
          <a:graphicData uri="http://schemas.openxmlformats.org/drawingml/2006/table">
            <a:tbl>
              <a:tblPr/>
              <a:tblGrid>
                <a:gridCol w="2112572"/>
                <a:gridCol w="2112572"/>
                <a:gridCol w="2112572"/>
                <a:gridCol w="693714"/>
                <a:gridCol w="2112572"/>
              </a:tblGrid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907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>
                <a:solidFill>
                  <a:schemeClr val="tx2"/>
                </a:solidFill>
                <a:latin typeface="Britannic Bold" pitchFamily="34" charset="0"/>
              </a:rPr>
              <a:t>Calificación  del producto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043608" y="2276872"/>
          <a:ext cx="69127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340768"/>
          <a:ext cx="9144000" cy="64807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029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1" y="546100"/>
            <a:ext cx="4379768" cy="612140"/>
          </a:xfrm>
          <a:solidFill>
            <a:schemeClr val="accent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SV" b="1" dirty="0" smtClean="0">
                <a:solidFill>
                  <a:schemeClr val="bg1"/>
                </a:solidFill>
                <a:latin typeface="Arial Black" pitchFamily="34" charset="0"/>
              </a:rPr>
              <a:t>Objetivos Específicos</a:t>
            </a:r>
            <a:endParaRPr lang="es-SV" dirty="0" smtClean="0">
              <a:solidFill>
                <a:schemeClr val="bg1"/>
              </a:solidFill>
            </a:endParaRPr>
          </a:p>
        </p:txBody>
      </p:sp>
      <p:sp>
        <p:nvSpPr>
          <p:cNvPr id="19458" name="Marcador de contenido 4"/>
          <p:cNvSpPr>
            <a:spLocks noGrp="1"/>
          </p:cNvSpPr>
          <p:nvPr>
            <p:ph idx="1"/>
          </p:nvPr>
        </p:nvSpPr>
        <p:spPr>
          <a:xfrm>
            <a:off x="826294" y="1774825"/>
            <a:ext cx="6448425" cy="387985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es-SV" sz="2000" dirty="0" smtClean="0"/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9560" y="1534220"/>
            <a:ext cx="8386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Calificar la atención al  cliente.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Evaluar </a:t>
            </a:r>
            <a:r>
              <a:rPr lang="es-SV" sz="3000" dirty="0">
                <a:solidFill>
                  <a:prstClr val="black"/>
                </a:solidFill>
                <a:latin typeface="Arial" pitchFamily="34" charset="0"/>
              </a:rPr>
              <a:t>la imagen </a:t>
            </a: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 y presentación del restaurante.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</a:pPr>
            <a:endParaRPr lang="es-SV" sz="3000" dirty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Identificar el conocimiento de los empleados.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30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Evaluar la satisfacción de precios.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3000" dirty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3000" dirty="0">
                <a:solidFill>
                  <a:prstClr val="black"/>
                </a:solidFill>
                <a:latin typeface="Arial" pitchFamily="34" charset="0"/>
              </a:rPr>
              <a:t>Evaluar el </a:t>
            </a:r>
            <a:r>
              <a:rPr lang="es-SV" sz="3000" dirty="0" smtClean="0">
                <a:solidFill>
                  <a:prstClr val="black"/>
                </a:solidFill>
                <a:latin typeface="Arial" pitchFamily="34" charset="0"/>
              </a:rPr>
              <a:t>sistema de cobro y pago.</a:t>
            </a:r>
            <a:endParaRPr lang="es-SV" sz="3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90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 smtClean="0">
                <a:solidFill>
                  <a:schemeClr val="tx2"/>
                </a:solidFill>
                <a:latin typeface="Britannic Bold" pitchFamily="34" charset="0"/>
              </a:rPr>
              <a:t>¿El precio es adecuado para el platillo?</a:t>
            </a: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683568" y="1628800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4532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¿Una vez se ha ordenado, el mesero se acerca cada cierto tiempo a ver si todo está bien o ver si no se ofrece algo más?</a:t>
            </a:r>
          </a:p>
        </p:txBody>
      </p:sp>
      <p:graphicFrame>
        <p:nvGraphicFramePr>
          <p:cNvPr id="4" name="3 Gráfico"/>
          <p:cNvGraphicFramePr/>
          <p:nvPr/>
        </p:nvGraphicFramePr>
        <p:xfrm>
          <a:off x="683568" y="2348880"/>
          <a:ext cx="7560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1484784"/>
          <a:ext cx="9144000" cy="64807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9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¿Se genera alguna situación atípica que requiera de la asistencia del mesero(a)?</a:t>
            </a:r>
            <a:br>
              <a:rPr lang="es-AR" sz="2800" dirty="0" smtClean="0"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539552" y="1484784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5397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¿Una vez se ha terminado de comer, el  o la mesera ofrece algo adicional?</a:t>
            </a:r>
            <a:r>
              <a:rPr lang="es-SV" sz="2800" dirty="0" smtClean="0">
                <a:latin typeface="Britannic Bold" pitchFamily="34" charset="0"/>
              </a:rPr>
              <a:t/>
            </a:r>
            <a:br>
              <a:rPr lang="es-SV" sz="2800" dirty="0" smtClean="0"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179512" y="1556792"/>
          <a:ext cx="85324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96336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5649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88640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6000" b="1" dirty="0" smtClean="0">
                <a:solidFill>
                  <a:srgbClr val="000000"/>
                </a:solidFill>
              </a:rPr>
              <a:t>Objetivo</a:t>
            </a:r>
            <a:endParaRPr lang="es-SV" sz="6000" b="1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40466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ANÁLISIS DE RESULTADOS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4000" b="1" dirty="0" smtClean="0">
                <a:solidFill>
                  <a:srgbClr val="FFFFFF"/>
                </a:solidFill>
              </a:rPr>
              <a:t>(SALIDA)</a:t>
            </a:r>
            <a:endParaRPr lang="es-SV" sz="4000" b="1" dirty="0">
              <a:solidFill>
                <a:srgbClr val="FFFF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87624" y="2276872"/>
            <a:ext cx="12596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19672" y="1340768"/>
            <a:ext cx="792088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19672" y="3573016"/>
            <a:ext cx="792088" cy="6480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19672" y="4293096"/>
            <a:ext cx="7920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55576" y="4005064"/>
            <a:ext cx="79208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pic>
        <p:nvPicPr>
          <p:cNvPr id="31748" name="Picture 4" descr="http://www.plazamadero.com.sv/wp-content/uploads/2013/06/L-22-THE-COFFEE-CUP-2-e137589659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752528" cy="36004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7524328" y="5085184"/>
            <a:ext cx="576064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524328" y="386104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172400" y="5085184"/>
            <a:ext cx="648072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24328" y="4365104"/>
            <a:ext cx="576064" cy="6480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5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Al pedir la cuenta, ¿Cuánto tiempo tarda el empleado en llevarla?</a:t>
            </a:r>
            <a:br>
              <a:rPr lang="es-AR" sz="2800" dirty="0" smtClean="0"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412776"/>
          <a:ext cx="9144000" cy="72008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2.67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179512" y="2420888"/>
          <a:ext cx="86764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41930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2800" dirty="0" smtClean="0">
                <a:solidFill>
                  <a:srgbClr val="000000"/>
                </a:solidFill>
                <a:latin typeface="Britannic Bold" pitchFamily="34" charset="0"/>
              </a:rPr>
              <a:t>¿La cuenta se ha elaborado en orden?</a:t>
            </a:r>
          </a:p>
        </p:txBody>
      </p:sp>
      <p:graphicFrame>
        <p:nvGraphicFramePr>
          <p:cNvPr id="6" name="5 Gráfico"/>
          <p:cNvGraphicFramePr/>
          <p:nvPr/>
        </p:nvGraphicFramePr>
        <p:xfrm>
          <a:off x="1619672" y="1700809"/>
          <a:ext cx="597666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7242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s-AR" sz="2800" dirty="0" smtClean="0">
                <a:latin typeface="Britannic Bold" pitchFamily="34" charset="0"/>
              </a:rPr>
              <a:t>¿El mesero(a) agradece su preferencia y lo invita a repetir la visita?</a:t>
            </a:r>
            <a:br>
              <a:rPr lang="es-AR" sz="2800" dirty="0" smtClean="0">
                <a:latin typeface="Britannic Bold" pitchFamily="34" charset="0"/>
              </a:rPr>
            </a:br>
            <a:endParaRPr lang="es-SV" sz="2800" dirty="0">
              <a:latin typeface="Britannic Bold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340768"/>
          <a:ext cx="9144000" cy="648072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293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General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fin de semana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Promedio semanal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Mañana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Tarde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8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2.67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SV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SV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395536" y="2276872"/>
          <a:ext cx="7848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06428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Picture 2" descr="https://portilloa.files.wordpress.com/2011/02/lo-mejor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780928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8000" dirty="0" smtClean="0">
                <a:solidFill>
                  <a:srgbClr val="000000"/>
                </a:solidFill>
                <a:latin typeface="Britannic Bold" pitchFamily="34" charset="0"/>
              </a:rPr>
              <a:t>FORTALEZAS</a:t>
            </a:r>
            <a:endParaRPr lang="es-SV" sz="8000" dirty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09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Picture 6" descr="http://upload.wikimedia.org/wikipedia/commons/thumb/2/27/Coffee_cup_ESA.JPG/300px-Coffee_cup_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2924944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8000" dirty="0" smtClean="0">
                <a:solidFill>
                  <a:srgbClr val="000000"/>
                </a:solidFill>
                <a:latin typeface="Britannic Bold" pitchFamily="34" charset="0"/>
              </a:rPr>
              <a:t>DEBILIDADES</a:t>
            </a:r>
            <a:endParaRPr lang="es-SV" sz="8000" dirty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5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447234" cy="589280"/>
          </a:xfr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s-SV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Ocupación del establecimiento</a:t>
            </a:r>
          </a:p>
        </p:txBody>
      </p:sp>
      <p:graphicFrame>
        <p:nvGraphicFramePr>
          <p:cNvPr id="5" name="3 Gráfico"/>
          <p:cNvGraphicFramePr/>
          <p:nvPr/>
        </p:nvGraphicFramePr>
        <p:xfrm>
          <a:off x="429837" y="1889298"/>
          <a:ext cx="5166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016336" y="1775118"/>
            <a:ext cx="2665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400" b="1" dirty="0" smtClean="0">
                <a:solidFill>
                  <a:prstClr val="black"/>
                </a:solidFill>
                <a:latin typeface="Arial" pitchFamily="34" charset="0"/>
              </a:rPr>
              <a:t>Días de  semana  que se visito Bistró Italiano: </a:t>
            </a:r>
            <a:r>
              <a:rPr lang="es-SV" sz="2400" dirty="0" smtClean="0">
                <a:solidFill>
                  <a:prstClr val="black"/>
                </a:solidFill>
                <a:latin typeface="Arial" pitchFamily="34" charset="0"/>
              </a:rPr>
              <a:t>Miércoles y viernes.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400" b="1" dirty="0" smtClean="0">
                <a:solidFill>
                  <a:prstClr val="black"/>
                </a:solidFill>
                <a:latin typeface="Arial" pitchFamily="34" charset="0"/>
              </a:rPr>
              <a:t>Días de fin de semana  que se visito Bistró Italiano: </a:t>
            </a:r>
            <a:r>
              <a:rPr lang="es-SV" sz="2400" dirty="0" smtClean="0">
                <a:solidFill>
                  <a:prstClr val="black"/>
                </a:solidFill>
                <a:latin typeface="Arial" pitchFamily="34" charset="0"/>
              </a:rPr>
              <a:t>Sábado.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447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Picture 4" descr="http://www.plazamadero.com.sv/wp-content/uploads/2013/06/L-22-THE-COFFEE-CUP-2-e1375896596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270892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8000" dirty="0" smtClean="0">
                <a:solidFill>
                  <a:srgbClr val="000000"/>
                </a:solidFill>
                <a:latin typeface="Britannic Bold" pitchFamily="34" charset="0"/>
              </a:rPr>
              <a:t>RECOMENDACIONES</a:t>
            </a:r>
            <a:endParaRPr lang="es-SV" sz="8000" dirty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25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hotos-b.ak.fbcdn.net/hphotos-ak-xpf1/t1.0-0/p200x200/10330231_10152537418406469_16795165259609642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34408"/>
            <a:ext cx="3423592" cy="3423592"/>
          </a:xfrm>
          <a:prstGeom prst="rect">
            <a:avLst/>
          </a:prstGeom>
          <a:noFill/>
        </p:spPr>
      </p:pic>
      <p:pic>
        <p:nvPicPr>
          <p:cNvPr id="5" name="Picture 2" descr="https://portilloa.files.wordpress.com/2011/02/lo-mejor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2204864"/>
          </a:xfrm>
          <a:prstGeom prst="rect">
            <a:avLst/>
          </a:prstGeom>
          <a:noFill/>
        </p:spPr>
      </p:pic>
      <p:pic>
        <p:nvPicPr>
          <p:cNvPr id="6" name="Picture 6" descr="http://upload.wikimedia.org/wikipedia/commons/thumb/2/27/Coffee_cup_ESA.JPG/300px-Coffee_cup_E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0"/>
            <a:ext cx="2952328" cy="2214245"/>
          </a:xfrm>
          <a:prstGeom prst="rect">
            <a:avLst/>
          </a:prstGeom>
          <a:noFill/>
        </p:spPr>
      </p:pic>
      <p:pic>
        <p:nvPicPr>
          <p:cNvPr id="7" name="Picture 2" descr="https://pbs.twimg.com/profile_images/1463964405/ccc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9744" y="0"/>
            <a:ext cx="2304256" cy="6858000"/>
          </a:xfrm>
          <a:prstGeom prst="rect">
            <a:avLst/>
          </a:prstGeom>
          <a:noFill/>
        </p:spPr>
      </p:pic>
      <p:pic>
        <p:nvPicPr>
          <p:cNvPr id="8" name="Picture 2" descr="http://kathmontero.files.wordpress.com/2014/09/c9db1-10616786_836587583048527_1050962948_n.jpg?w=1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0"/>
            <a:ext cx="2448272" cy="2372916"/>
          </a:xfrm>
          <a:prstGeom prst="rect">
            <a:avLst/>
          </a:prstGeom>
          <a:noFill/>
        </p:spPr>
      </p:pic>
      <p:pic>
        <p:nvPicPr>
          <p:cNvPr id="9" name="Picture 2" descr="http://photos-a.ak.fbcdn.net/hphotos-ak-xpa1/t1.0-0/s200x200/1546025_570183226396332_83699691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04864"/>
            <a:ext cx="3635896" cy="465313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2060849"/>
            <a:ext cx="91440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9600" dirty="0" smtClean="0">
                <a:solidFill>
                  <a:srgbClr val="000000"/>
                </a:solidFill>
                <a:latin typeface="Britannic Bold" pitchFamily="34" charset="0"/>
              </a:rPr>
              <a:t>Gracias por su </a:t>
            </a:r>
            <a:r>
              <a:rPr lang="es-SV" sz="8000" dirty="0" smtClean="0">
                <a:solidFill>
                  <a:srgbClr val="000000"/>
                </a:solidFill>
                <a:latin typeface="Britannic Bold" pitchFamily="34" charset="0"/>
              </a:rPr>
              <a:t>atención</a:t>
            </a:r>
            <a:endParaRPr lang="es-SV" sz="8000" dirty="0">
              <a:solidFill>
                <a:srgbClr val="0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5186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3" y="609600"/>
            <a:ext cx="4348595" cy="5892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Arial Black" pitchFamily="34" charset="0"/>
              </a:rPr>
              <a:t> Variables a analizar</a:t>
            </a:r>
            <a:endParaRPr lang="es-SV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46918"/>
              </p:ext>
            </p:extLst>
          </p:nvPr>
        </p:nvGraphicFramePr>
        <p:xfrm>
          <a:off x="352306" y="1590504"/>
          <a:ext cx="655245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910523"/>
                <a:gridCol w="5641931"/>
              </a:tblGrid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Limpieza del </a:t>
                      </a: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local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Limpieza </a:t>
                      </a: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es-SV" sz="2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mesa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Presentación </a:t>
                      </a: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personal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Profesionalismo del personal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Saludo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Espacio al ordenar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Toma de orden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Higiene y presentación </a:t>
                      </a: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del producto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Calificación del producto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Supervisión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Calificación situación atípica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Cuenta en orden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24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Agradecen su preferencia y lo invita a repetir la </a:t>
                      </a:r>
                      <a:r>
                        <a:rPr lang="es-SV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visita.</a:t>
                      </a:r>
                      <a:endParaRPr lang="es-SV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34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" y="1179758"/>
            <a:ext cx="6852134" cy="49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0" y="609600"/>
            <a:ext cx="6447234" cy="58928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Arial Black" pitchFamily="34" charset="0"/>
              </a:rPr>
              <a:t>Análisis por día de visita</a:t>
            </a:r>
            <a:endParaRPr lang="es-SV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266505" y="4196186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774773" y="4196186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6305458" y="4161494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07260" y="1124744"/>
            <a:ext cx="20652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Aspectos importantes: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Presentación del personal.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Profesionalismo del personal.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Calificación situación atípica.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SV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Agradecimiento a su preferencia y lo invitan a repetir la visita.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5467805" y="4161494"/>
            <a:ext cx="304800" cy="589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SV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263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1 Grupo"/>
          <p:cNvGrpSpPr/>
          <p:nvPr/>
        </p:nvGrpSpPr>
        <p:grpSpPr>
          <a:xfrm>
            <a:off x="1961027" y="1279468"/>
            <a:ext cx="4568429" cy="4653914"/>
            <a:chOff x="0" y="0"/>
            <a:chExt cx="4582886" cy="3831772"/>
          </a:xfrm>
        </p:grpSpPr>
        <p:pic>
          <p:nvPicPr>
            <p:cNvPr id="10" name="9 Imagen" descr="D:\WhatsApp\WhatsApp\Media\WhatsApp Images\IMG-20140926-WA0005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88771" cy="151311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10 Imagen" descr="D:\WhatsApp\WhatsApp\Media\WhatsApp Images\IMG-20140927-WA000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82" b="24883"/>
            <a:stretch/>
          </p:blipFill>
          <p:spPr bwMode="auto">
            <a:xfrm>
              <a:off x="2688771" y="0"/>
              <a:ext cx="1894115" cy="1513114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2" name="11 Imagen" descr="D:\WhatsApp\WhatsApp\Media\WhatsApp Images\IMG-20140927-WA0000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47" r="1499" b="21596"/>
            <a:stretch/>
          </p:blipFill>
          <p:spPr bwMode="auto">
            <a:xfrm>
              <a:off x="1926771" y="1513114"/>
              <a:ext cx="2656115" cy="2307772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3" name="12 Imagen" descr="D:\WhatsApp\WhatsApp\Media\WhatsApp Images\IMG-20140927-WA0002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59" b="16902"/>
            <a:stretch/>
          </p:blipFill>
          <p:spPr bwMode="auto">
            <a:xfrm>
              <a:off x="0" y="1513114"/>
              <a:ext cx="1926771" cy="2318658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245993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2" y="609600"/>
            <a:ext cx="6143625" cy="114300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SV" dirty="0" smtClean="0">
                <a:solidFill>
                  <a:schemeClr val="bg1"/>
                </a:solidFill>
                <a:latin typeface="Arial Black" pitchFamily="34" charset="0"/>
              </a:rPr>
              <a:t>Análisis de tiempos promedios para días de visita</a:t>
            </a:r>
            <a:endParaRPr lang="es-SV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9" name="5 Gráfico"/>
          <p:cNvGraphicFramePr/>
          <p:nvPr>
            <p:extLst>
              <p:ext uri="{D42A27DB-BD31-4B8C-83A1-F6EECF244321}">
                <p14:modId xmlns:p14="http://schemas.microsoft.com/office/powerpoint/2010/main" val="3731195262"/>
              </p:ext>
            </p:extLst>
          </p:nvPr>
        </p:nvGraphicFramePr>
        <p:xfrm>
          <a:off x="402647" y="2076452"/>
          <a:ext cx="5392882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6015037" y="2074039"/>
            <a:ext cx="24717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Aspectos importantes: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SV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SV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Es de importancia destacar que los tiempos de entrega son mas amplios entre semana que en fin de semana.</a:t>
            </a:r>
          </a:p>
        </p:txBody>
      </p:sp>
    </p:spTree>
    <p:extLst>
      <p:ext uri="{BB962C8B-B14F-4D97-AF65-F5344CB8AC3E}">
        <p14:creationId xmlns:p14="http://schemas.microsoft.com/office/powerpoint/2010/main" val="106131284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et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285</TotalTime>
  <Words>1299</Words>
  <Application>Microsoft Office PowerPoint</Application>
  <PresentationFormat>Presentación en pantalla (4:3)</PresentationFormat>
  <Paragraphs>335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Britannic Bold</vt:lpstr>
      <vt:lpstr>Calibri</vt:lpstr>
      <vt:lpstr>Footlight MT Light</vt:lpstr>
      <vt:lpstr>Times New Roman</vt:lpstr>
      <vt:lpstr>Trebuchet MS</vt:lpstr>
      <vt:lpstr>Wingdings 3</vt:lpstr>
      <vt:lpstr>1_Faceta</vt:lpstr>
      <vt:lpstr>Diseño predeterminado</vt:lpstr>
      <vt:lpstr>      Mystery Shopper   BISTRÓ ITALIANO mariscos ● pizza ● pastas ●ensaladas   </vt:lpstr>
      <vt:lpstr>Introducción  </vt:lpstr>
      <vt:lpstr>Objetivo General </vt:lpstr>
      <vt:lpstr>Objetivos Específicos</vt:lpstr>
      <vt:lpstr>Ocupación del establecimiento</vt:lpstr>
      <vt:lpstr> Variables a analizar</vt:lpstr>
      <vt:lpstr>Análisis por día de visita</vt:lpstr>
      <vt:lpstr>Presentación de PowerPoint</vt:lpstr>
      <vt:lpstr>Análisis de tiempos promedios para días de visita</vt:lpstr>
      <vt:lpstr>Análisis por turno</vt:lpstr>
      <vt:lpstr>Análisis de tiempos promedios por turno</vt:lpstr>
      <vt:lpstr>Satisfacción del platillo con respecto al precio</vt:lpstr>
      <vt:lpstr>Ofrecimiento de productos adicionales por parte del mesero</vt:lpstr>
      <vt:lpstr>Agradecimiento e invitación al cliente por parte del mesero</vt:lpstr>
      <vt:lpstr>Fortalezas de Bistró Italiano</vt:lpstr>
      <vt:lpstr>Presentación de PowerPoint</vt:lpstr>
      <vt:lpstr>Situación atípica</vt:lpstr>
      <vt:lpstr>Presentación de PowerPoint</vt:lpstr>
      <vt:lpstr>Presentación de PowerPoint</vt:lpstr>
      <vt:lpstr>Presentación de PowerPoint</vt:lpstr>
      <vt:lpstr>Presentación de PowerPoint</vt:lpstr>
      <vt:lpstr>Mistery Shopper The Coffee Cup</vt:lpstr>
      <vt:lpstr>OBJETIVO</vt:lpstr>
      <vt:lpstr>Presentación de PowerPoint</vt:lpstr>
      <vt:lpstr>Presentación de PowerPoint</vt:lpstr>
      <vt:lpstr>¿En qué condiciones se encontró el local basándose en la limpieza? </vt:lpstr>
      <vt:lpstr>¿En qué condiciones se encontró la mesa basándose en la limpieza? </vt:lpstr>
      <vt:lpstr>Presentación de PowerPoint</vt:lpstr>
      <vt:lpstr>¿El personal en general se encuentra presentable? (uniforme completo, limpio, etc.) </vt:lpstr>
      <vt:lpstr>¿El personal trabaja de manera profesional?(no se pone a platicar con los compañeros, mascar chicle, etc.)</vt:lpstr>
      <vt:lpstr>Presentación de PowerPoint</vt:lpstr>
      <vt:lpstr>¿Cuánto tiempo le tomo al mesero(a) en hacer su primer contacto? </vt:lpstr>
      <vt:lpstr>¿Existe un saludo de manera cortés y profesional?</vt:lpstr>
      <vt:lpstr>Presentación de PowerPoint</vt:lpstr>
      <vt:lpstr>¿El mesero(a) está pendiente de que usted haya decidido tomar su orden?</vt:lpstr>
      <vt:lpstr>Presentación de PowerPoint</vt:lpstr>
      <vt:lpstr>Tiempo transcurrido entre la realización de la orden y la entrega del producto ya servido en la mesa</vt:lpstr>
      <vt:lpstr>Higiene y presentación del producto</vt:lpstr>
      <vt:lpstr>Calificación  del producto</vt:lpstr>
      <vt:lpstr>¿El precio es adecuado para el platillo?</vt:lpstr>
      <vt:lpstr>¿Una vez se ha ordenado, el mesero se acerca cada cierto tiempo a ver si todo está bien o ver si no se ofrece algo más?</vt:lpstr>
      <vt:lpstr>¿Se genera alguna situación atípica que requiera de la asistencia del mesero(a)? </vt:lpstr>
      <vt:lpstr>¿Una vez se ha terminado de comer, el  o la mesera ofrece algo adicional? </vt:lpstr>
      <vt:lpstr>Presentación de PowerPoint</vt:lpstr>
      <vt:lpstr>Al pedir la cuenta, ¿Cuánto tiempo tarda el empleado en llevarla? </vt:lpstr>
      <vt:lpstr>Presentación de PowerPoint</vt:lpstr>
      <vt:lpstr>¿El mesero(a) agradece su preferencia y lo invita a repetir la visita?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Mistery Shopper</dc:title>
  <dc:creator>Mario</dc:creator>
  <cp:lastModifiedBy>Vitelio</cp:lastModifiedBy>
  <cp:revision>38</cp:revision>
  <dcterms:created xsi:type="dcterms:W3CDTF">2014-11-01T04:29:42Z</dcterms:created>
  <dcterms:modified xsi:type="dcterms:W3CDTF">2016-08-29T08:28:13Z</dcterms:modified>
</cp:coreProperties>
</file>