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60" r:id="rId4"/>
    <p:sldId id="258" r:id="rId5"/>
    <p:sldId id="259" r:id="rId6"/>
    <p:sldId id="262" r:id="rId7"/>
    <p:sldId id="261" r:id="rId8"/>
    <p:sldId id="263" r:id="rId9"/>
    <p:sldId id="264" r:id="rId10"/>
    <p:sldId id="270" r:id="rId11"/>
    <p:sldId id="271" r:id="rId12"/>
    <p:sldId id="272" r:id="rId13"/>
    <p:sldId id="274" r:id="rId14"/>
    <p:sldId id="273"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ego Enrique Tovar Osegueda" initials="DETO" lastIdx="1" clrIdx="0">
    <p:extLst>
      <p:ext uri="{19B8F6BF-5375-455C-9EA6-DF929625EA0E}">
        <p15:presenceInfo xmlns:p15="http://schemas.microsoft.com/office/powerpoint/2012/main" userId="e386b1b07b4ce57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39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3-08-05T09:58:34.271" idx="1">
    <p:pos x="5470" y="1855"/>
    <p:text>En la ultima Fila en el Total. Estan al reves las filas primero va la que dice 75 (Respuestas) y luego va la que dice 40 (encuestas), el 100% iria en la fila que tiene las el numero de ENCUESTAS, si te das cuenta por el ejemplo en 50% en la Zona Occ. de 15 a 35, para estadio Cuscatlan, surge de dividir el numero de la frecuencia/ el numero de encuestas (40) recorda que esto es asi xq es el porcentaje de los encuestados que contestaron cuscatlan</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8AEB3F-42B7-45C9-B19E-43C6C27CE130}" type="datetimeFigureOut">
              <a:rPr lang="es-ES" smtClean="0"/>
              <a:t>05/05/2015</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C44237-B191-487C-BE94-55359431BA14}" type="slidenum">
              <a:rPr lang="es-ES" smtClean="0"/>
              <a:t>‹Nº›</a:t>
            </a:fld>
            <a:endParaRPr lang="es-ES"/>
          </a:p>
        </p:txBody>
      </p:sp>
    </p:spTree>
    <p:extLst>
      <p:ext uri="{BB962C8B-B14F-4D97-AF65-F5344CB8AC3E}">
        <p14:creationId xmlns:p14="http://schemas.microsoft.com/office/powerpoint/2010/main" val="22357129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441980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358440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2504454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333077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191153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2810088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786455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652285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3163546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1366440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6CCD6EE-216A-4580-94EE-CFA9B959A4F7}" type="datetimeFigureOut">
              <a:rPr lang="es-ES" smtClean="0"/>
              <a:t>05/05/2015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A5EF030-489F-4BD7-9494-CF466DCF52D8}" type="slidenum">
              <a:rPr lang="es-ES" smtClean="0"/>
              <a:t>‹Nº›</a:t>
            </a:fld>
            <a:endParaRPr lang="es-ES"/>
          </a:p>
        </p:txBody>
      </p:sp>
    </p:spTree>
    <p:extLst>
      <p:ext uri="{BB962C8B-B14F-4D97-AF65-F5344CB8AC3E}">
        <p14:creationId xmlns:p14="http://schemas.microsoft.com/office/powerpoint/2010/main" val="3870806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blip>
          <a:srcRect/>
          <a:stretch>
            <a:fillRect t="-11000" b="-11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CCD6EE-216A-4580-94EE-CFA9B959A4F7}" type="datetimeFigureOut">
              <a:rPr lang="es-ES" smtClean="0"/>
              <a:t>05/05/2015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EF030-489F-4BD7-9494-CF466DCF52D8}" type="slidenum">
              <a:rPr lang="es-ES" smtClean="0"/>
              <a:t>‹Nº›</a:t>
            </a:fld>
            <a:endParaRPr lang="es-ES"/>
          </a:p>
        </p:txBody>
      </p:sp>
    </p:spTree>
    <p:extLst>
      <p:ext uri="{BB962C8B-B14F-4D97-AF65-F5344CB8AC3E}">
        <p14:creationId xmlns:p14="http://schemas.microsoft.com/office/powerpoint/2010/main" val="2613804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1772816"/>
            <a:ext cx="7772400" cy="1872208"/>
          </a:xfrm>
        </p:spPr>
        <p:txBody>
          <a:bodyPr/>
          <a:lstStyle/>
          <a:p>
            <a:r>
              <a:rPr lang="es-ES" b="1" dirty="0" smtClean="0"/>
              <a:t>TABULACION DE DATOS</a:t>
            </a:r>
            <a:br>
              <a:rPr lang="es-ES" b="1" dirty="0" smtClean="0"/>
            </a:br>
            <a:r>
              <a:rPr lang="es-ES" b="1" dirty="0" smtClean="0"/>
              <a:t>INVESTIGACION DE MERCADOS</a:t>
            </a:r>
            <a:endParaRPr lang="es-ES" b="1" dirty="0"/>
          </a:p>
        </p:txBody>
      </p:sp>
    </p:spTree>
    <p:extLst>
      <p:ext uri="{BB962C8B-B14F-4D97-AF65-F5344CB8AC3E}">
        <p14:creationId xmlns:p14="http://schemas.microsoft.com/office/powerpoint/2010/main" val="7691186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566368"/>
            <a:ext cx="7772400" cy="2734839"/>
          </a:xfrm>
        </p:spPr>
        <p:txBody>
          <a:bodyPr>
            <a:normAutofit fontScale="90000"/>
          </a:bodyPr>
          <a:lstStyle/>
          <a:p>
            <a:pPr algn="l"/>
            <a:r>
              <a:rPr lang="es-ES" sz="2400" b="1" dirty="0" smtClean="0"/>
              <a:t>¿Cuáles son los estadios a nivel nacional que Ud. Ha visitado para apoyar a su equipo?</a:t>
            </a:r>
            <a:br>
              <a:rPr lang="es-ES" sz="2400" b="1" dirty="0" smtClean="0"/>
            </a:br>
            <a:r>
              <a:rPr lang="es-ES" sz="2400" b="1" dirty="0"/>
              <a:t/>
            </a:r>
            <a:br>
              <a:rPr lang="es-ES" sz="2400" b="1" dirty="0"/>
            </a:br>
            <a:r>
              <a:rPr lang="es-ES" sz="2400" b="1" dirty="0" smtClean="0"/>
              <a:t>___ Estadio Cuscatlán</a:t>
            </a:r>
            <a:br>
              <a:rPr lang="es-ES" sz="2400" b="1" dirty="0" smtClean="0"/>
            </a:br>
            <a:r>
              <a:rPr lang="es-ES" sz="2400" b="1" dirty="0" smtClean="0"/>
              <a:t>___ Estadio Mágico González</a:t>
            </a:r>
            <a:br>
              <a:rPr lang="es-ES" sz="2400" b="1" dirty="0" smtClean="0"/>
            </a:br>
            <a:r>
              <a:rPr lang="es-ES" sz="2400" b="1" dirty="0" smtClean="0"/>
              <a:t>___ Estadio Oscar Quiteño</a:t>
            </a:r>
            <a:br>
              <a:rPr lang="es-ES" sz="2400" b="1" dirty="0" smtClean="0"/>
            </a:br>
            <a:r>
              <a:rPr lang="es-ES" sz="2400" b="1" dirty="0" smtClean="0"/>
              <a:t>___ Estadio Francisco Barraza</a:t>
            </a:r>
            <a:br>
              <a:rPr lang="es-ES" sz="2400" b="1" dirty="0" smtClean="0"/>
            </a:br>
            <a:r>
              <a:rPr lang="es-ES" sz="2400" b="1" dirty="0" smtClean="0"/>
              <a:t>___ Estadio Sergio Torres</a:t>
            </a:r>
            <a:br>
              <a:rPr lang="es-ES" sz="2400" b="1" dirty="0" smtClean="0"/>
            </a:br>
            <a:r>
              <a:rPr lang="es-ES" sz="2400" b="1" dirty="0" smtClean="0"/>
              <a:t>___ Otros</a:t>
            </a:r>
            <a:r>
              <a:rPr lang="es-ES" sz="1800" b="1" dirty="0" smtClean="0"/>
              <a:t/>
            </a:r>
            <a:br>
              <a:rPr lang="es-ES" sz="1800" b="1" dirty="0" smtClean="0"/>
            </a:br>
            <a:endParaRPr lang="es-ES" sz="1800" b="1" dirty="0"/>
          </a:p>
        </p:txBody>
      </p:sp>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p>
        </p:txBody>
      </p:sp>
      <p:sp>
        <p:nvSpPr>
          <p:cNvPr id="5" name="1 Título"/>
          <p:cNvSpPr txBox="1">
            <a:spLocks/>
          </p:cNvSpPr>
          <p:nvPr/>
        </p:nvSpPr>
        <p:spPr>
          <a:xfrm>
            <a:off x="619944" y="557064"/>
            <a:ext cx="7772400"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b="1" dirty="0" smtClean="0"/>
              <a:t>Pregunta 2</a:t>
            </a:r>
            <a:br>
              <a:rPr lang="es-ES" b="1" dirty="0" smtClean="0"/>
            </a:br>
            <a:r>
              <a:rPr lang="es-ES" b="1" dirty="0" smtClean="0"/>
              <a:t> ( Pregunta Opción Múltiple)</a:t>
            </a:r>
            <a:endParaRPr lang="es-ES" b="1" dirty="0"/>
          </a:p>
        </p:txBody>
      </p:sp>
    </p:spTree>
    <p:extLst>
      <p:ext uri="{BB962C8B-B14F-4D97-AF65-F5344CB8AC3E}">
        <p14:creationId xmlns:p14="http://schemas.microsoft.com/office/powerpoint/2010/main" val="726594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p>
        </p:txBody>
      </p:sp>
      <p:sp>
        <p:nvSpPr>
          <p:cNvPr id="5" name="1 Título"/>
          <p:cNvSpPr txBox="1">
            <a:spLocks/>
          </p:cNvSpPr>
          <p:nvPr/>
        </p:nvSpPr>
        <p:spPr>
          <a:xfrm>
            <a:off x="669212" y="-171400"/>
            <a:ext cx="7772400"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800" b="1" dirty="0" smtClean="0"/>
              <a:t>Pregunta 2 ( Pregunta Opción Múltiple)</a:t>
            </a:r>
            <a:endParaRPr lang="es-ES" sz="2800" b="1" dirty="0"/>
          </a:p>
        </p:txBody>
      </p:sp>
      <p:sp>
        <p:nvSpPr>
          <p:cNvPr id="6" name="5 Título"/>
          <p:cNvSpPr>
            <a:spLocks noGrp="1"/>
          </p:cNvSpPr>
          <p:nvPr>
            <p:ph type="ctrTitle"/>
          </p:nvPr>
        </p:nvSpPr>
        <p:spPr>
          <a:xfrm>
            <a:off x="827584" y="1412776"/>
            <a:ext cx="7772400" cy="1470025"/>
          </a:xfrm>
        </p:spPr>
        <p:txBody>
          <a:bodyPr>
            <a:normAutofit/>
          </a:bodyPr>
          <a:lstStyle/>
          <a:p>
            <a:r>
              <a:rPr lang="es-ES" sz="1800" dirty="0" smtClean="0"/>
              <a:t>En las preguntas de opción múltiple, el total que obtendremos podría ser mayor a total de el numero de encuestas pasadas para cada variable, pero en ningún momento la opción podrá tener una frecuencia mayor al numero de encuestas que han sido pasadas.</a:t>
            </a:r>
            <a:endParaRPr lang="es-ES" sz="1800"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2867608"/>
            <a:ext cx="6845357" cy="2922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Conector recto de flecha 7"/>
          <p:cNvCxnSpPr/>
          <p:nvPr/>
        </p:nvCxnSpPr>
        <p:spPr>
          <a:xfrm>
            <a:off x="1242396" y="3369840"/>
            <a:ext cx="2345129" cy="432049"/>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9" name="CuadroTexto 8"/>
          <p:cNvSpPr txBox="1"/>
          <p:nvPr/>
        </p:nvSpPr>
        <p:spPr>
          <a:xfrm>
            <a:off x="1835696" y="6052646"/>
            <a:ext cx="1224136" cy="369332"/>
          </a:xfrm>
          <a:prstGeom prst="rect">
            <a:avLst/>
          </a:prstGeom>
          <a:noFill/>
        </p:spPr>
        <p:txBody>
          <a:bodyPr wrap="square" rtlCol="0">
            <a:spAutoFit/>
          </a:bodyPr>
          <a:lstStyle/>
          <a:p>
            <a:r>
              <a:rPr lang="es-ES" dirty="0" smtClean="0"/>
              <a:t>Encuestas</a:t>
            </a:r>
            <a:endParaRPr lang="es-ES" dirty="0"/>
          </a:p>
        </p:txBody>
      </p:sp>
      <p:cxnSp>
        <p:nvCxnSpPr>
          <p:cNvPr id="11" name="Conector recto de flecha 10"/>
          <p:cNvCxnSpPr/>
          <p:nvPr/>
        </p:nvCxnSpPr>
        <p:spPr>
          <a:xfrm flipV="1">
            <a:off x="3507675" y="5579991"/>
            <a:ext cx="8384" cy="5566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CuadroTexto 13"/>
          <p:cNvSpPr txBox="1"/>
          <p:nvPr/>
        </p:nvSpPr>
        <p:spPr>
          <a:xfrm>
            <a:off x="3029261" y="6084004"/>
            <a:ext cx="1224136" cy="369332"/>
          </a:xfrm>
          <a:prstGeom prst="rect">
            <a:avLst/>
          </a:prstGeom>
          <a:noFill/>
        </p:spPr>
        <p:txBody>
          <a:bodyPr wrap="square" rtlCol="0">
            <a:spAutoFit/>
          </a:bodyPr>
          <a:lstStyle/>
          <a:p>
            <a:r>
              <a:rPr lang="es-ES" dirty="0" smtClean="0"/>
              <a:t>Respuestas</a:t>
            </a:r>
            <a:endParaRPr lang="es-ES" dirty="0"/>
          </a:p>
        </p:txBody>
      </p:sp>
      <p:cxnSp>
        <p:nvCxnSpPr>
          <p:cNvPr id="15" name="Conector recto de flecha 14"/>
          <p:cNvCxnSpPr/>
          <p:nvPr/>
        </p:nvCxnSpPr>
        <p:spPr>
          <a:xfrm flipV="1">
            <a:off x="2708176" y="5464641"/>
            <a:ext cx="864096" cy="6167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1 Título"/>
          <p:cNvSpPr txBox="1">
            <a:spLocks/>
          </p:cNvSpPr>
          <p:nvPr/>
        </p:nvSpPr>
        <p:spPr>
          <a:xfrm>
            <a:off x="619944" y="24292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19" name="1 Título"/>
          <p:cNvSpPr txBox="1">
            <a:spLocks/>
          </p:cNvSpPr>
          <p:nvPr/>
        </p:nvSpPr>
        <p:spPr>
          <a:xfrm>
            <a:off x="772344" y="25816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20" name="CuadroTexto 19"/>
          <p:cNvSpPr txBox="1"/>
          <p:nvPr/>
        </p:nvSpPr>
        <p:spPr>
          <a:xfrm>
            <a:off x="395536" y="3100318"/>
            <a:ext cx="1224136" cy="646331"/>
          </a:xfrm>
          <a:prstGeom prst="rect">
            <a:avLst/>
          </a:prstGeom>
          <a:noFill/>
        </p:spPr>
        <p:txBody>
          <a:bodyPr wrap="square" rtlCol="0">
            <a:spAutoFit/>
          </a:bodyPr>
          <a:lstStyle/>
          <a:p>
            <a:r>
              <a:rPr lang="es-ES" dirty="0" smtClean="0"/>
              <a:t>Nº / Encuestas</a:t>
            </a:r>
            <a:endParaRPr lang="es-ES" dirty="0"/>
          </a:p>
        </p:txBody>
      </p:sp>
    </p:spTree>
    <p:extLst>
      <p:ext uri="{BB962C8B-B14F-4D97-AF65-F5344CB8AC3E}">
        <p14:creationId xmlns:p14="http://schemas.microsoft.com/office/powerpoint/2010/main" val="1610402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p>
        </p:txBody>
      </p:sp>
      <p:sp>
        <p:nvSpPr>
          <p:cNvPr id="5" name="1 Título"/>
          <p:cNvSpPr txBox="1">
            <a:spLocks/>
          </p:cNvSpPr>
          <p:nvPr/>
        </p:nvSpPr>
        <p:spPr>
          <a:xfrm>
            <a:off x="669212" y="-171400"/>
            <a:ext cx="7772400"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800" b="1" dirty="0" smtClean="0"/>
              <a:t>Pregunta 2 ( Pregunta Opción Múltiple)</a:t>
            </a:r>
            <a:endParaRPr lang="es-ES" sz="2800" b="1" dirty="0"/>
          </a:p>
        </p:txBody>
      </p:sp>
      <p:sp>
        <p:nvSpPr>
          <p:cNvPr id="6" name="5 Título"/>
          <p:cNvSpPr>
            <a:spLocks noGrp="1"/>
          </p:cNvSpPr>
          <p:nvPr>
            <p:ph type="ctrTitle"/>
          </p:nvPr>
        </p:nvSpPr>
        <p:spPr>
          <a:xfrm>
            <a:off x="827584" y="1412776"/>
            <a:ext cx="7772400" cy="1470025"/>
          </a:xfrm>
        </p:spPr>
        <p:txBody>
          <a:bodyPr>
            <a:normAutofit/>
          </a:bodyPr>
          <a:lstStyle/>
          <a:p>
            <a:r>
              <a:rPr lang="es-ES" sz="2000" b="1" dirty="0" smtClean="0"/>
              <a:t>Cuadro General</a:t>
            </a:r>
            <a:endParaRPr lang="es-ES" sz="2000" b="1"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838" y="2410209"/>
            <a:ext cx="8758612" cy="3909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uadroTexto 1"/>
          <p:cNvSpPr txBox="1"/>
          <p:nvPr/>
        </p:nvSpPr>
        <p:spPr>
          <a:xfrm>
            <a:off x="5220072" y="6453336"/>
            <a:ext cx="3019872" cy="369332"/>
          </a:xfrm>
          <a:prstGeom prst="rect">
            <a:avLst/>
          </a:prstGeom>
          <a:noFill/>
        </p:spPr>
        <p:txBody>
          <a:bodyPr wrap="square" rtlCol="0">
            <a:spAutoFit/>
          </a:bodyPr>
          <a:lstStyle/>
          <a:p>
            <a:r>
              <a:rPr lang="es-ES" dirty="0" smtClean="0"/>
              <a:t>Ver Excel Trabajo Jabones</a:t>
            </a:r>
            <a:endParaRPr lang="es-ES" dirty="0"/>
          </a:p>
        </p:txBody>
      </p:sp>
    </p:spTree>
    <p:extLst>
      <p:ext uri="{BB962C8B-B14F-4D97-AF65-F5344CB8AC3E}">
        <p14:creationId xmlns:p14="http://schemas.microsoft.com/office/powerpoint/2010/main" val="3856248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566368"/>
            <a:ext cx="7772400" cy="2734839"/>
          </a:xfrm>
        </p:spPr>
        <p:txBody>
          <a:bodyPr>
            <a:normAutofit fontScale="90000"/>
          </a:bodyPr>
          <a:lstStyle/>
          <a:p>
            <a:pPr algn="l"/>
            <a:r>
              <a:rPr lang="es-ES" sz="2400" b="1" dirty="0" smtClean="0"/>
              <a:t>En la escala del 1 al 5 en donde 5 es excelente y 1 es malo ¿Cómo evalúa las instalaciones del Estadio Cuscatlán?</a:t>
            </a:r>
            <a:br>
              <a:rPr lang="es-ES" sz="2400" b="1" dirty="0" smtClean="0"/>
            </a:br>
            <a:r>
              <a:rPr lang="es-ES" sz="2400" b="1" dirty="0"/>
              <a:t/>
            </a:r>
            <a:br>
              <a:rPr lang="es-ES" sz="2400" b="1" dirty="0"/>
            </a:br>
            <a:r>
              <a:rPr lang="es-ES" sz="2400" b="1" dirty="0" smtClean="0"/>
              <a:t>___ </a:t>
            </a:r>
            <a:r>
              <a:rPr lang="es-ES" sz="2400" b="1" dirty="0" smtClean="0"/>
              <a:t>Excelente 5</a:t>
            </a:r>
            <a:r>
              <a:rPr lang="es-ES" sz="2400" b="1" dirty="0" smtClean="0"/>
              <a:t/>
            </a:r>
            <a:br>
              <a:rPr lang="es-ES" sz="2400" b="1" dirty="0" smtClean="0"/>
            </a:br>
            <a:r>
              <a:rPr lang="es-ES" sz="2400" b="1" dirty="0" smtClean="0"/>
              <a:t>___ Muy </a:t>
            </a:r>
            <a:r>
              <a:rPr lang="es-ES" sz="2400" b="1" dirty="0" smtClean="0"/>
              <a:t>Bueno 4</a:t>
            </a:r>
            <a:r>
              <a:rPr lang="es-ES" sz="2400" b="1" dirty="0" smtClean="0"/>
              <a:t/>
            </a:r>
            <a:br>
              <a:rPr lang="es-ES" sz="2400" b="1" dirty="0" smtClean="0"/>
            </a:br>
            <a:r>
              <a:rPr lang="es-ES" sz="2400" b="1" dirty="0" smtClean="0"/>
              <a:t>___ </a:t>
            </a:r>
            <a:r>
              <a:rPr lang="es-ES" sz="2400" b="1" dirty="0" smtClean="0"/>
              <a:t>Bueno 3</a:t>
            </a:r>
            <a:r>
              <a:rPr lang="es-ES" sz="2400" b="1" dirty="0" smtClean="0"/>
              <a:t/>
            </a:r>
            <a:br>
              <a:rPr lang="es-ES" sz="2400" b="1" dirty="0" smtClean="0"/>
            </a:br>
            <a:r>
              <a:rPr lang="es-ES" sz="2400" b="1" dirty="0" smtClean="0"/>
              <a:t>___ </a:t>
            </a:r>
            <a:r>
              <a:rPr lang="es-ES" sz="2400" b="1" dirty="0" smtClean="0"/>
              <a:t>Regular 2</a:t>
            </a:r>
            <a:r>
              <a:rPr lang="es-ES" sz="2400" b="1" dirty="0" smtClean="0"/>
              <a:t/>
            </a:r>
            <a:br>
              <a:rPr lang="es-ES" sz="2400" b="1" dirty="0" smtClean="0"/>
            </a:br>
            <a:r>
              <a:rPr lang="es-ES" sz="2400" b="1" dirty="0" smtClean="0"/>
              <a:t>___ </a:t>
            </a:r>
            <a:r>
              <a:rPr lang="es-ES" sz="2400" b="1" dirty="0" smtClean="0"/>
              <a:t>Malo 1</a:t>
            </a:r>
            <a:r>
              <a:rPr lang="es-ES" sz="2400" b="1" dirty="0" smtClean="0"/>
              <a:t/>
            </a:r>
            <a:br>
              <a:rPr lang="es-ES" sz="2400" b="1" dirty="0" smtClean="0"/>
            </a:br>
            <a:r>
              <a:rPr lang="es-ES" sz="1800" b="1" dirty="0" smtClean="0"/>
              <a:t/>
            </a:r>
            <a:br>
              <a:rPr lang="es-ES" sz="1800" b="1" dirty="0" smtClean="0"/>
            </a:br>
            <a:endParaRPr lang="es-ES" sz="1800" b="1" dirty="0"/>
          </a:p>
        </p:txBody>
      </p:sp>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solidFill>
                <a:prstClr val="black"/>
              </a:solidFill>
            </a:endParaRPr>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solidFill>
                <a:prstClr val="black"/>
              </a:solidFill>
            </a:endParaRPr>
          </a:p>
        </p:txBody>
      </p:sp>
      <p:sp>
        <p:nvSpPr>
          <p:cNvPr id="5" name="1 Título"/>
          <p:cNvSpPr txBox="1">
            <a:spLocks/>
          </p:cNvSpPr>
          <p:nvPr/>
        </p:nvSpPr>
        <p:spPr>
          <a:xfrm>
            <a:off x="619944" y="557064"/>
            <a:ext cx="7772400"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b="1" dirty="0" smtClean="0">
                <a:solidFill>
                  <a:prstClr val="black"/>
                </a:solidFill>
              </a:rPr>
              <a:t>Pregunta </a:t>
            </a:r>
            <a:r>
              <a:rPr lang="es-ES" b="1" dirty="0">
                <a:solidFill>
                  <a:prstClr val="black"/>
                </a:solidFill>
              </a:rPr>
              <a:t>3</a:t>
            </a:r>
            <a:r>
              <a:rPr lang="es-ES" b="1" dirty="0" smtClean="0">
                <a:solidFill>
                  <a:prstClr val="black"/>
                </a:solidFill>
              </a:rPr>
              <a:t/>
            </a:r>
            <a:br>
              <a:rPr lang="es-ES" b="1" dirty="0" smtClean="0">
                <a:solidFill>
                  <a:prstClr val="black"/>
                </a:solidFill>
              </a:rPr>
            </a:br>
            <a:r>
              <a:rPr lang="es-ES" b="1" dirty="0" smtClean="0">
                <a:solidFill>
                  <a:prstClr val="black"/>
                </a:solidFill>
              </a:rPr>
              <a:t> ( Pregunta Escala)</a:t>
            </a:r>
            <a:endParaRPr lang="es-ES" b="1" dirty="0">
              <a:solidFill>
                <a:prstClr val="black"/>
              </a:solidFill>
            </a:endParaRPr>
          </a:p>
        </p:txBody>
      </p:sp>
    </p:spTree>
    <p:extLst>
      <p:ext uri="{BB962C8B-B14F-4D97-AF65-F5344CB8AC3E}">
        <p14:creationId xmlns:p14="http://schemas.microsoft.com/office/powerpoint/2010/main" val="5603828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solidFill>
                <a:prstClr val="black"/>
              </a:solidFill>
            </a:endParaRPr>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solidFill>
                <a:prstClr val="black"/>
              </a:solidFill>
            </a:endParaRPr>
          </a:p>
        </p:txBody>
      </p:sp>
      <p:sp>
        <p:nvSpPr>
          <p:cNvPr id="5" name="1 Título"/>
          <p:cNvSpPr txBox="1">
            <a:spLocks/>
          </p:cNvSpPr>
          <p:nvPr/>
        </p:nvSpPr>
        <p:spPr>
          <a:xfrm>
            <a:off x="669212" y="-171400"/>
            <a:ext cx="7772400"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800" b="1" dirty="0" smtClean="0">
                <a:solidFill>
                  <a:prstClr val="black"/>
                </a:solidFill>
              </a:rPr>
              <a:t>Pregunta 3 ( Pregunta Opción Escala)</a:t>
            </a:r>
            <a:endParaRPr lang="es-ES" sz="2800" b="1" dirty="0">
              <a:solidFill>
                <a:prstClr val="black"/>
              </a:solidFill>
            </a:endParaRPr>
          </a:p>
        </p:txBody>
      </p:sp>
      <p:pic>
        <p:nvPicPr>
          <p:cNvPr id="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65960"/>
          <a:stretch/>
        </p:blipFill>
        <p:spPr bwMode="auto">
          <a:xfrm>
            <a:off x="1132733" y="1101903"/>
            <a:ext cx="6845357" cy="994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Tabla 7"/>
          <p:cNvGraphicFramePr>
            <a:graphicFrameLocks noGrp="1"/>
          </p:cNvGraphicFramePr>
          <p:nvPr>
            <p:extLst>
              <p:ext uri="{D42A27DB-BD31-4B8C-83A1-F6EECF244321}">
                <p14:modId xmlns:p14="http://schemas.microsoft.com/office/powerpoint/2010/main" val="2535250143"/>
              </p:ext>
            </p:extLst>
          </p:nvPr>
        </p:nvGraphicFramePr>
        <p:xfrm>
          <a:off x="4162856" y="2557920"/>
          <a:ext cx="4077088" cy="3310605"/>
        </p:xfrm>
        <a:graphic>
          <a:graphicData uri="http://schemas.openxmlformats.org/drawingml/2006/table">
            <a:tbl>
              <a:tblPr firstRow="1" bandRow="1">
                <a:tableStyleId>{5940675A-B579-460E-94D1-54222C63F5DA}</a:tableStyleId>
              </a:tblPr>
              <a:tblGrid>
                <a:gridCol w="1019272"/>
                <a:gridCol w="1019272"/>
                <a:gridCol w="1019272"/>
                <a:gridCol w="1019272"/>
              </a:tblGrid>
              <a:tr h="367845">
                <a:tc gridSpan="4">
                  <a:txBody>
                    <a:bodyPr/>
                    <a:lstStyle/>
                    <a:p>
                      <a:pPr algn="ctr"/>
                      <a:r>
                        <a:rPr lang="es-ES" sz="1200" b="1" dirty="0" smtClean="0"/>
                        <a:t>ZONA</a:t>
                      </a:r>
                      <a:r>
                        <a:rPr lang="es-ES" sz="1200" b="1" baseline="0" dirty="0" smtClean="0"/>
                        <a:t> OCCIDENTAL 15 A 35</a:t>
                      </a:r>
                      <a:endParaRPr lang="es-ES" sz="1200" b="1" dirty="0"/>
                    </a:p>
                  </a:txBody>
                  <a:tcPr/>
                </a:tc>
                <a:tc hMerge="1">
                  <a:txBody>
                    <a:bodyPr/>
                    <a:lstStyle/>
                    <a:p>
                      <a:pPr algn="ctr"/>
                      <a:endParaRPr lang="es-ES" sz="1200" b="1" dirty="0"/>
                    </a:p>
                  </a:txBody>
                  <a:tcPr/>
                </a:tc>
                <a:tc hMerge="1">
                  <a:txBody>
                    <a:bodyPr/>
                    <a:lstStyle/>
                    <a:p>
                      <a:pPr algn="ctr"/>
                      <a:endParaRPr lang="es-ES" sz="1200" b="1" dirty="0"/>
                    </a:p>
                  </a:txBody>
                  <a:tcPr/>
                </a:tc>
                <a:tc hMerge="1">
                  <a:txBody>
                    <a:bodyPr/>
                    <a:lstStyle/>
                    <a:p>
                      <a:pPr algn="ctr"/>
                      <a:endParaRPr lang="es-ES" sz="1200" b="1" dirty="0"/>
                    </a:p>
                  </a:txBody>
                  <a:tcPr/>
                </a:tc>
              </a:tr>
              <a:tr h="367845">
                <a:tc>
                  <a:txBody>
                    <a:bodyPr/>
                    <a:lstStyle/>
                    <a:p>
                      <a:pPr algn="ctr"/>
                      <a:r>
                        <a:rPr lang="es-ES" sz="1200" b="1" dirty="0" smtClean="0"/>
                        <a:t>Respuesta</a:t>
                      </a:r>
                      <a:endParaRPr lang="es-ES" sz="1200" b="1" dirty="0"/>
                    </a:p>
                  </a:txBody>
                  <a:tcPr/>
                </a:tc>
                <a:tc>
                  <a:txBody>
                    <a:bodyPr/>
                    <a:lstStyle/>
                    <a:p>
                      <a:pPr algn="ctr"/>
                      <a:r>
                        <a:rPr lang="es-ES" sz="1200" b="1" dirty="0" smtClean="0"/>
                        <a:t>Ponderación</a:t>
                      </a:r>
                      <a:endParaRPr lang="es-ES" sz="1200" b="1" dirty="0"/>
                    </a:p>
                  </a:txBody>
                  <a:tcPr/>
                </a:tc>
                <a:tc>
                  <a:txBody>
                    <a:bodyPr/>
                    <a:lstStyle/>
                    <a:p>
                      <a:pPr algn="ctr"/>
                      <a:r>
                        <a:rPr lang="es-ES" sz="1200" b="1" dirty="0" smtClean="0"/>
                        <a:t>Frecuencia</a:t>
                      </a:r>
                      <a:endParaRPr lang="es-ES" sz="1200" b="1" dirty="0"/>
                    </a:p>
                  </a:txBody>
                  <a:tcPr/>
                </a:tc>
                <a:tc>
                  <a:txBody>
                    <a:bodyPr/>
                    <a:lstStyle/>
                    <a:p>
                      <a:pPr algn="ctr"/>
                      <a:r>
                        <a:rPr lang="es-ES" sz="1200" b="1" dirty="0" smtClean="0"/>
                        <a:t>Total</a:t>
                      </a:r>
                      <a:endParaRPr lang="es-ES" sz="1200" b="1" dirty="0"/>
                    </a:p>
                  </a:txBody>
                  <a:tcPr/>
                </a:tc>
              </a:tr>
              <a:tr h="367845">
                <a:tc>
                  <a:txBody>
                    <a:bodyPr/>
                    <a:lstStyle/>
                    <a:p>
                      <a:r>
                        <a:rPr lang="es-ES" sz="1200" dirty="0" smtClean="0"/>
                        <a:t>Excelente</a:t>
                      </a:r>
                      <a:endParaRPr lang="es-ES" sz="1200" dirty="0"/>
                    </a:p>
                  </a:txBody>
                  <a:tcPr/>
                </a:tc>
                <a:tc>
                  <a:txBody>
                    <a:bodyPr/>
                    <a:lstStyle/>
                    <a:p>
                      <a:pPr algn="ctr"/>
                      <a:r>
                        <a:rPr lang="es-ES" sz="1200" dirty="0" smtClean="0"/>
                        <a:t>5</a:t>
                      </a:r>
                      <a:endParaRPr lang="es-ES" sz="1200" dirty="0"/>
                    </a:p>
                  </a:txBody>
                  <a:tcPr/>
                </a:tc>
                <a:tc>
                  <a:txBody>
                    <a:bodyPr/>
                    <a:lstStyle/>
                    <a:p>
                      <a:r>
                        <a:rPr lang="es-ES" sz="1200" dirty="0" smtClean="0"/>
                        <a:t>1</a:t>
                      </a:r>
                      <a:endParaRPr lang="es-ES" sz="1200" dirty="0"/>
                    </a:p>
                  </a:txBody>
                  <a:tcPr/>
                </a:tc>
                <a:tc>
                  <a:txBody>
                    <a:bodyPr/>
                    <a:lstStyle/>
                    <a:p>
                      <a:r>
                        <a:rPr lang="es-ES" sz="1200" dirty="0" smtClean="0"/>
                        <a:t>5</a:t>
                      </a:r>
                      <a:endParaRPr lang="es-ES" sz="1200" dirty="0"/>
                    </a:p>
                  </a:txBody>
                  <a:tcPr/>
                </a:tc>
              </a:tr>
              <a:tr h="367845">
                <a:tc>
                  <a:txBody>
                    <a:bodyPr/>
                    <a:lstStyle/>
                    <a:p>
                      <a:r>
                        <a:rPr lang="es-ES" sz="1200" dirty="0" smtClean="0"/>
                        <a:t>Muy Bueno</a:t>
                      </a:r>
                      <a:endParaRPr lang="es-ES" sz="1200" dirty="0"/>
                    </a:p>
                  </a:txBody>
                  <a:tcPr/>
                </a:tc>
                <a:tc>
                  <a:txBody>
                    <a:bodyPr/>
                    <a:lstStyle/>
                    <a:p>
                      <a:pPr algn="ctr"/>
                      <a:r>
                        <a:rPr lang="es-ES" sz="1200" dirty="0" smtClean="0"/>
                        <a:t>4</a:t>
                      </a:r>
                      <a:endParaRPr lang="es-ES" sz="1200" dirty="0"/>
                    </a:p>
                  </a:txBody>
                  <a:tcPr/>
                </a:tc>
                <a:tc>
                  <a:txBody>
                    <a:bodyPr/>
                    <a:lstStyle/>
                    <a:p>
                      <a:r>
                        <a:rPr lang="es-ES" sz="1200" dirty="0" smtClean="0"/>
                        <a:t>3</a:t>
                      </a:r>
                      <a:endParaRPr lang="es-ES" sz="1200" dirty="0"/>
                    </a:p>
                  </a:txBody>
                  <a:tcPr/>
                </a:tc>
                <a:tc>
                  <a:txBody>
                    <a:bodyPr/>
                    <a:lstStyle/>
                    <a:p>
                      <a:r>
                        <a:rPr lang="es-ES" sz="1200" dirty="0" smtClean="0"/>
                        <a:t>12</a:t>
                      </a:r>
                      <a:endParaRPr lang="es-ES" sz="1200" dirty="0"/>
                    </a:p>
                  </a:txBody>
                  <a:tcPr/>
                </a:tc>
              </a:tr>
              <a:tr h="367845">
                <a:tc>
                  <a:txBody>
                    <a:bodyPr/>
                    <a:lstStyle/>
                    <a:p>
                      <a:r>
                        <a:rPr lang="es-ES" sz="1200" dirty="0" smtClean="0"/>
                        <a:t>Bueno</a:t>
                      </a:r>
                      <a:r>
                        <a:rPr lang="es-ES" sz="1200" baseline="0" dirty="0" smtClean="0"/>
                        <a:t> </a:t>
                      </a:r>
                      <a:endParaRPr lang="es-ES" sz="1200" dirty="0"/>
                    </a:p>
                  </a:txBody>
                  <a:tcPr/>
                </a:tc>
                <a:tc>
                  <a:txBody>
                    <a:bodyPr/>
                    <a:lstStyle/>
                    <a:p>
                      <a:pPr algn="ctr"/>
                      <a:r>
                        <a:rPr lang="es-ES" sz="1200" dirty="0" smtClean="0"/>
                        <a:t>3</a:t>
                      </a:r>
                      <a:endParaRPr lang="es-ES" sz="1200" dirty="0"/>
                    </a:p>
                  </a:txBody>
                  <a:tcPr/>
                </a:tc>
                <a:tc>
                  <a:txBody>
                    <a:bodyPr/>
                    <a:lstStyle/>
                    <a:p>
                      <a:r>
                        <a:rPr lang="es-ES" sz="1200" dirty="0" smtClean="0"/>
                        <a:t>7</a:t>
                      </a:r>
                    </a:p>
                  </a:txBody>
                  <a:tcPr/>
                </a:tc>
                <a:tc>
                  <a:txBody>
                    <a:bodyPr/>
                    <a:lstStyle/>
                    <a:p>
                      <a:r>
                        <a:rPr lang="es-ES" sz="1200" dirty="0" smtClean="0"/>
                        <a:t>21</a:t>
                      </a:r>
                      <a:endParaRPr lang="es-ES" sz="1200" dirty="0"/>
                    </a:p>
                  </a:txBody>
                  <a:tcPr/>
                </a:tc>
              </a:tr>
              <a:tr h="367845">
                <a:tc>
                  <a:txBody>
                    <a:bodyPr/>
                    <a:lstStyle/>
                    <a:p>
                      <a:r>
                        <a:rPr lang="es-ES" sz="1200" dirty="0" smtClean="0"/>
                        <a:t>Regular </a:t>
                      </a:r>
                      <a:endParaRPr lang="es-ES" sz="1200" dirty="0"/>
                    </a:p>
                  </a:txBody>
                  <a:tcPr/>
                </a:tc>
                <a:tc>
                  <a:txBody>
                    <a:bodyPr/>
                    <a:lstStyle/>
                    <a:p>
                      <a:pPr algn="ctr"/>
                      <a:r>
                        <a:rPr lang="es-ES" sz="1200" dirty="0" smtClean="0"/>
                        <a:t>2</a:t>
                      </a:r>
                      <a:endParaRPr lang="es-ES" sz="1200" dirty="0"/>
                    </a:p>
                  </a:txBody>
                  <a:tcPr/>
                </a:tc>
                <a:tc>
                  <a:txBody>
                    <a:bodyPr/>
                    <a:lstStyle/>
                    <a:p>
                      <a:r>
                        <a:rPr lang="es-ES" sz="1200" dirty="0" smtClean="0"/>
                        <a:t>6</a:t>
                      </a:r>
                      <a:endParaRPr lang="es-ES" sz="1200" dirty="0"/>
                    </a:p>
                  </a:txBody>
                  <a:tcPr/>
                </a:tc>
                <a:tc>
                  <a:txBody>
                    <a:bodyPr/>
                    <a:lstStyle/>
                    <a:p>
                      <a:r>
                        <a:rPr lang="es-ES" sz="1200" dirty="0" smtClean="0"/>
                        <a:t>12</a:t>
                      </a:r>
                      <a:endParaRPr lang="es-ES" sz="1200" dirty="0"/>
                    </a:p>
                  </a:txBody>
                  <a:tcPr/>
                </a:tc>
              </a:tr>
              <a:tr h="367845">
                <a:tc>
                  <a:txBody>
                    <a:bodyPr/>
                    <a:lstStyle/>
                    <a:p>
                      <a:r>
                        <a:rPr lang="es-ES" sz="1200" dirty="0" smtClean="0"/>
                        <a:t>Malo</a:t>
                      </a:r>
                      <a:endParaRPr lang="es-ES" sz="1200" dirty="0"/>
                    </a:p>
                  </a:txBody>
                  <a:tcPr/>
                </a:tc>
                <a:tc>
                  <a:txBody>
                    <a:bodyPr/>
                    <a:lstStyle/>
                    <a:p>
                      <a:pPr algn="ctr"/>
                      <a:r>
                        <a:rPr lang="es-ES" sz="1200" dirty="0" smtClean="0"/>
                        <a:t>1</a:t>
                      </a:r>
                      <a:endParaRPr lang="es-ES" sz="1200" dirty="0"/>
                    </a:p>
                  </a:txBody>
                  <a:tcPr/>
                </a:tc>
                <a:tc>
                  <a:txBody>
                    <a:bodyPr/>
                    <a:lstStyle/>
                    <a:p>
                      <a:r>
                        <a:rPr lang="es-ES" sz="1200" dirty="0" smtClean="0"/>
                        <a:t>3</a:t>
                      </a:r>
                      <a:endParaRPr lang="es-ES" sz="1200" dirty="0"/>
                    </a:p>
                  </a:txBody>
                  <a:tcPr/>
                </a:tc>
                <a:tc>
                  <a:txBody>
                    <a:bodyPr/>
                    <a:lstStyle/>
                    <a:p>
                      <a:r>
                        <a:rPr lang="es-ES" sz="1200" dirty="0" smtClean="0"/>
                        <a:t>4</a:t>
                      </a:r>
                      <a:endParaRPr lang="es-ES" sz="1200" dirty="0"/>
                    </a:p>
                  </a:txBody>
                  <a:tcPr/>
                </a:tc>
              </a:tr>
              <a:tr h="367845">
                <a:tc gridSpan="2">
                  <a:txBody>
                    <a:bodyPr/>
                    <a:lstStyle/>
                    <a:p>
                      <a:r>
                        <a:rPr lang="es-ES" sz="1200" dirty="0" smtClean="0"/>
                        <a:t>Total</a:t>
                      </a:r>
                      <a:endParaRPr lang="es-ES" sz="1200" dirty="0"/>
                    </a:p>
                  </a:txBody>
                  <a:tcPr/>
                </a:tc>
                <a:tc hMerge="1">
                  <a:txBody>
                    <a:bodyPr/>
                    <a:lstStyle/>
                    <a:p>
                      <a:endParaRPr lang="es-ES" sz="1200" dirty="0"/>
                    </a:p>
                  </a:txBody>
                  <a:tcPr/>
                </a:tc>
                <a:tc>
                  <a:txBody>
                    <a:bodyPr/>
                    <a:lstStyle/>
                    <a:p>
                      <a:r>
                        <a:rPr lang="es-ES" sz="1200" dirty="0" smtClean="0"/>
                        <a:t>20</a:t>
                      </a:r>
                      <a:endParaRPr lang="es-ES" sz="1200" dirty="0"/>
                    </a:p>
                  </a:txBody>
                  <a:tcPr/>
                </a:tc>
                <a:tc>
                  <a:txBody>
                    <a:bodyPr/>
                    <a:lstStyle/>
                    <a:p>
                      <a:r>
                        <a:rPr lang="es-ES" sz="1200" dirty="0" smtClean="0"/>
                        <a:t>53</a:t>
                      </a:r>
                      <a:endParaRPr lang="es-ES" sz="1200" dirty="0"/>
                    </a:p>
                  </a:txBody>
                  <a:tcPr/>
                </a:tc>
              </a:tr>
              <a:tr h="367845">
                <a:tc gridSpan="2">
                  <a:txBody>
                    <a:bodyPr/>
                    <a:lstStyle/>
                    <a:p>
                      <a:r>
                        <a:rPr lang="es-ES" sz="1200" dirty="0" smtClean="0"/>
                        <a:t>Promedio</a:t>
                      </a:r>
                      <a:endParaRPr lang="es-ES" sz="1200" dirty="0"/>
                    </a:p>
                  </a:txBody>
                  <a:tcPr/>
                </a:tc>
                <a:tc hMerge="1">
                  <a:txBody>
                    <a:bodyPr/>
                    <a:lstStyle/>
                    <a:p>
                      <a:endParaRPr lang="es-ES" sz="1200" dirty="0"/>
                    </a:p>
                  </a:txBody>
                  <a:tcPr/>
                </a:tc>
                <a:tc gridSpan="2">
                  <a:txBody>
                    <a:bodyPr/>
                    <a:lstStyle/>
                    <a:p>
                      <a:pPr algn="ctr"/>
                      <a:r>
                        <a:rPr lang="es-ES" sz="1200" dirty="0" smtClean="0"/>
                        <a:t>2.65</a:t>
                      </a:r>
                      <a:endParaRPr lang="es-ES" sz="1200" dirty="0"/>
                    </a:p>
                  </a:txBody>
                  <a:tcPr/>
                </a:tc>
                <a:tc hMerge="1">
                  <a:txBody>
                    <a:bodyPr/>
                    <a:lstStyle/>
                    <a:p>
                      <a:endParaRPr lang="es-ES" sz="1200" dirty="0"/>
                    </a:p>
                  </a:txBody>
                  <a:tcPr/>
                </a:tc>
              </a:tr>
            </a:tbl>
          </a:graphicData>
        </a:graphic>
      </p:graphicFrame>
      <p:sp>
        <p:nvSpPr>
          <p:cNvPr id="10" name="CuadroTexto 9"/>
          <p:cNvSpPr txBox="1"/>
          <p:nvPr/>
        </p:nvSpPr>
        <p:spPr>
          <a:xfrm>
            <a:off x="323528" y="2276872"/>
            <a:ext cx="4032448" cy="3970318"/>
          </a:xfrm>
          <a:prstGeom prst="rect">
            <a:avLst/>
          </a:prstGeom>
          <a:noFill/>
        </p:spPr>
        <p:txBody>
          <a:bodyPr wrap="square" rtlCol="0">
            <a:spAutoFit/>
          </a:bodyPr>
          <a:lstStyle/>
          <a:p>
            <a:r>
              <a:rPr lang="es-ES" b="1" dirty="0" smtClean="0"/>
              <a:t>Tablas Especificas</a:t>
            </a:r>
          </a:p>
          <a:p>
            <a:pPr marL="285750" indent="-285750">
              <a:buFont typeface="Arial" panose="020B0604020202020204" pitchFamily="34" charset="0"/>
              <a:buChar char="•"/>
            </a:pPr>
            <a:r>
              <a:rPr lang="es-ES" dirty="0" smtClean="0"/>
              <a:t>Occ. – 15 a 35</a:t>
            </a:r>
          </a:p>
          <a:p>
            <a:pPr marL="285750" indent="-285750">
              <a:buFont typeface="Arial" panose="020B0604020202020204" pitchFamily="34" charset="0"/>
              <a:buChar char="•"/>
            </a:pPr>
            <a:r>
              <a:rPr lang="es-ES" dirty="0" smtClean="0"/>
              <a:t>Occ. – </a:t>
            </a:r>
            <a:r>
              <a:rPr lang="es-ES" dirty="0" smtClean="0"/>
              <a:t>36 a 50</a:t>
            </a:r>
            <a:endParaRPr lang="es-ES" dirty="0" smtClean="0"/>
          </a:p>
          <a:p>
            <a:pPr marL="285750" indent="-285750">
              <a:buFont typeface="Arial" panose="020B0604020202020204" pitchFamily="34" charset="0"/>
              <a:buChar char="•"/>
            </a:pPr>
            <a:r>
              <a:rPr lang="es-ES" dirty="0" smtClean="0"/>
              <a:t>Cen. </a:t>
            </a:r>
            <a:r>
              <a:rPr lang="es-ES" dirty="0" smtClean="0"/>
              <a:t>– 15 </a:t>
            </a:r>
            <a:r>
              <a:rPr lang="es-ES" dirty="0" smtClean="0"/>
              <a:t>a </a:t>
            </a:r>
            <a:r>
              <a:rPr lang="es-ES" dirty="0" smtClean="0"/>
              <a:t>35</a:t>
            </a:r>
            <a:endParaRPr lang="es-ES" dirty="0" smtClean="0"/>
          </a:p>
          <a:p>
            <a:pPr marL="285750" indent="-285750">
              <a:buFont typeface="Arial" panose="020B0604020202020204" pitchFamily="34" charset="0"/>
              <a:buChar char="•"/>
            </a:pPr>
            <a:r>
              <a:rPr lang="es-ES" dirty="0" smtClean="0"/>
              <a:t>Cen. – 35 a 50</a:t>
            </a:r>
          </a:p>
          <a:p>
            <a:pPr marL="285750" indent="-285750">
              <a:buFont typeface="Arial" panose="020B0604020202020204" pitchFamily="34" charset="0"/>
              <a:buChar char="•"/>
            </a:pPr>
            <a:r>
              <a:rPr lang="es-ES" dirty="0" smtClean="0"/>
              <a:t>Ote. – 15 a 35</a:t>
            </a:r>
          </a:p>
          <a:p>
            <a:pPr marL="285750" indent="-285750">
              <a:buFont typeface="Arial" panose="020B0604020202020204" pitchFamily="34" charset="0"/>
              <a:buChar char="•"/>
            </a:pPr>
            <a:r>
              <a:rPr lang="es-ES" dirty="0" smtClean="0"/>
              <a:t>Ote. – 35 a 50</a:t>
            </a:r>
          </a:p>
          <a:p>
            <a:r>
              <a:rPr lang="es-ES" b="1" dirty="0" smtClean="0"/>
              <a:t>Tablas Generales</a:t>
            </a:r>
          </a:p>
          <a:p>
            <a:pPr marL="285750" indent="-285750">
              <a:buFont typeface="Arial" panose="020B0604020202020204" pitchFamily="34" charset="0"/>
              <a:buChar char="•"/>
            </a:pPr>
            <a:r>
              <a:rPr lang="es-ES" dirty="0" smtClean="0"/>
              <a:t>15 a 35</a:t>
            </a:r>
          </a:p>
          <a:p>
            <a:pPr marL="285750" indent="-285750">
              <a:buFont typeface="Arial" panose="020B0604020202020204" pitchFamily="34" charset="0"/>
              <a:buChar char="•"/>
            </a:pPr>
            <a:r>
              <a:rPr lang="es-ES" dirty="0" smtClean="0"/>
              <a:t>35 a 50</a:t>
            </a:r>
          </a:p>
          <a:p>
            <a:pPr marL="285750" indent="-285750">
              <a:buFont typeface="Arial" panose="020B0604020202020204" pitchFamily="34" charset="0"/>
              <a:buChar char="•"/>
            </a:pPr>
            <a:r>
              <a:rPr lang="es-ES" dirty="0" smtClean="0"/>
              <a:t>Occidental</a:t>
            </a:r>
          </a:p>
          <a:p>
            <a:pPr marL="285750" indent="-285750">
              <a:buFont typeface="Arial" panose="020B0604020202020204" pitchFamily="34" charset="0"/>
              <a:buChar char="•"/>
            </a:pPr>
            <a:r>
              <a:rPr lang="es-ES" dirty="0" smtClean="0"/>
              <a:t>Central</a:t>
            </a:r>
          </a:p>
          <a:p>
            <a:pPr marL="285750" indent="-285750">
              <a:buFont typeface="Arial" panose="020B0604020202020204" pitchFamily="34" charset="0"/>
              <a:buChar char="•"/>
            </a:pPr>
            <a:r>
              <a:rPr lang="es-ES" dirty="0" smtClean="0"/>
              <a:t>Oriental</a:t>
            </a:r>
          </a:p>
          <a:p>
            <a:pPr marL="285750" indent="-285750">
              <a:buFont typeface="Arial" panose="020B0604020202020204" pitchFamily="34" charset="0"/>
              <a:buChar char="•"/>
            </a:pPr>
            <a:r>
              <a:rPr lang="es-ES" dirty="0" smtClean="0"/>
              <a:t>Total</a:t>
            </a:r>
            <a:endParaRPr lang="es-ES" dirty="0"/>
          </a:p>
        </p:txBody>
      </p:sp>
    </p:spTree>
    <p:extLst>
      <p:ext uri="{BB962C8B-B14F-4D97-AF65-F5344CB8AC3E}">
        <p14:creationId xmlns:p14="http://schemas.microsoft.com/office/powerpoint/2010/main" val="2510595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1988840"/>
            <a:ext cx="7772400" cy="2592288"/>
          </a:xfrm>
        </p:spPr>
        <p:txBody>
          <a:bodyPr>
            <a:normAutofit fontScale="90000"/>
          </a:bodyPr>
          <a:lstStyle/>
          <a:p>
            <a:pPr algn="just"/>
            <a:r>
              <a:rPr lang="es-ES" sz="2400" b="1" dirty="0" smtClean="0"/>
              <a:t>Tras la recogida de información en una investigación, nos encontraremos con una serie de datos sobre diferentes variables de los individuos de una muestra. El primer paso para comenzar a analizar los datos es el de organizarlos de manera que podamos ver las características de los diferentes valores que han tomado las observaciones. El tipo de organización de los datos depende del tipo de variable</a:t>
            </a:r>
            <a:endParaRPr lang="es-ES" sz="2400" b="1" dirty="0"/>
          </a:p>
        </p:txBody>
      </p:sp>
      <p:sp>
        <p:nvSpPr>
          <p:cNvPr id="3" name="1 Título"/>
          <p:cNvSpPr txBox="1">
            <a:spLocks/>
          </p:cNvSpPr>
          <p:nvPr/>
        </p:nvSpPr>
        <p:spPr>
          <a:xfrm>
            <a:off x="805362" y="476672"/>
            <a:ext cx="7772400" cy="136815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4000" b="1" dirty="0"/>
              <a:t>¿</a:t>
            </a:r>
            <a:r>
              <a:rPr lang="es-ES" sz="4000" b="1" dirty="0" smtClean="0"/>
              <a:t>QUE ES LA TABULACION DE DATOS?</a:t>
            </a:r>
            <a:endParaRPr lang="es-ES" sz="4000" b="1" dirty="0"/>
          </a:p>
        </p:txBody>
      </p:sp>
    </p:spTree>
    <p:extLst>
      <p:ext uri="{BB962C8B-B14F-4D97-AF65-F5344CB8AC3E}">
        <p14:creationId xmlns:p14="http://schemas.microsoft.com/office/powerpoint/2010/main" val="809701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05362" y="2996952"/>
            <a:ext cx="7772400" cy="2592288"/>
          </a:xfrm>
        </p:spPr>
        <p:txBody>
          <a:bodyPr>
            <a:normAutofit fontScale="90000"/>
          </a:bodyPr>
          <a:lstStyle/>
          <a:p>
            <a:pPr algn="l"/>
            <a:r>
              <a:rPr lang="es-ES" sz="2400" b="1" dirty="0" smtClean="0"/>
              <a:t>Se realizo una investigación para conocer gustos y preferencias de personas respecto al futbol nacional para lo cual se tomo como base la siguiente información:</a:t>
            </a:r>
            <a:br>
              <a:rPr lang="es-ES" sz="2400" b="1" dirty="0" smtClean="0"/>
            </a:br>
            <a:r>
              <a:rPr lang="es-ES" sz="2400" b="1" dirty="0" smtClean="0"/>
              <a:t/>
            </a:r>
            <a:br>
              <a:rPr lang="es-ES" sz="2400" b="1" dirty="0" smtClean="0"/>
            </a:br>
            <a:r>
              <a:rPr lang="es-ES" sz="2400" b="1" dirty="0" smtClean="0"/>
              <a:t>Universo : 	60,000 Hombres</a:t>
            </a:r>
            <a:br>
              <a:rPr lang="es-ES" sz="2400" b="1" dirty="0" smtClean="0"/>
            </a:br>
            <a:r>
              <a:rPr lang="es-ES" sz="2400" b="1" dirty="0" smtClean="0"/>
              <a:t>Zona: 		Occidental  	20%</a:t>
            </a:r>
            <a:br>
              <a:rPr lang="es-ES" sz="2400" b="1" dirty="0" smtClean="0"/>
            </a:br>
            <a:r>
              <a:rPr lang="es-ES" sz="2400" b="1" dirty="0"/>
              <a:t>	</a:t>
            </a:r>
            <a:r>
              <a:rPr lang="es-ES" sz="2400" b="1" dirty="0" smtClean="0"/>
              <a:t>	Central 		50%</a:t>
            </a:r>
            <a:br>
              <a:rPr lang="es-ES" sz="2400" b="1" dirty="0" smtClean="0"/>
            </a:br>
            <a:r>
              <a:rPr lang="es-ES" sz="2400" b="1" dirty="0"/>
              <a:t>	</a:t>
            </a:r>
            <a:r>
              <a:rPr lang="es-ES" sz="2400" b="1" dirty="0" smtClean="0"/>
              <a:t>	Oriental	30%</a:t>
            </a:r>
            <a:br>
              <a:rPr lang="es-ES" sz="2400" b="1" dirty="0" smtClean="0"/>
            </a:br>
            <a:r>
              <a:rPr lang="es-ES" sz="2400" b="1" dirty="0" smtClean="0"/>
              <a:t/>
            </a:r>
            <a:br>
              <a:rPr lang="es-ES" sz="2400" b="1" dirty="0" smtClean="0"/>
            </a:br>
            <a:r>
              <a:rPr lang="es-ES" sz="2400" b="1" dirty="0" smtClean="0"/>
              <a:t>Edades:		15 a 35		50%</a:t>
            </a:r>
            <a:br>
              <a:rPr lang="es-ES" sz="2400" b="1" dirty="0" smtClean="0"/>
            </a:br>
            <a:r>
              <a:rPr lang="es-ES" sz="2400" b="1" dirty="0"/>
              <a:t>	</a:t>
            </a:r>
            <a:r>
              <a:rPr lang="es-ES" sz="2400" b="1" dirty="0" smtClean="0"/>
              <a:t>	35 a 50		50%</a:t>
            </a:r>
            <a:br>
              <a:rPr lang="es-ES" sz="2400" b="1" dirty="0" smtClean="0"/>
            </a:br>
            <a:r>
              <a:rPr lang="es-ES" sz="2400" b="1" dirty="0"/>
              <a:t/>
            </a:r>
            <a:br>
              <a:rPr lang="es-ES" sz="2400" b="1" dirty="0"/>
            </a:br>
            <a:r>
              <a:rPr lang="es-ES" sz="2400" b="1" dirty="0" smtClean="0"/>
              <a:t>Se pasaron 400 encuestas</a:t>
            </a:r>
            <a:br>
              <a:rPr lang="es-ES" sz="2400" b="1" dirty="0" smtClean="0"/>
            </a:br>
            <a:r>
              <a:rPr lang="es-ES" sz="2400" b="1" dirty="0"/>
              <a:t/>
            </a:r>
            <a:br>
              <a:rPr lang="es-ES" sz="2400" b="1" dirty="0"/>
            </a:br>
            <a:r>
              <a:rPr lang="es-ES" sz="2400" b="1" dirty="0" smtClean="0"/>
              <a:t/>
            </a:r>
            <a:br>
              <a:rPr lang="es-ES" sz="2400" b="1" dirty="0" smtClean="0"/>
            </a:br>
            <a:endParaRPr lang="es-ES" sz="2400" b="1" dirty="0"/>
          </a:p>
        </p:txBody>
      </p:sp>
      <p:sp>
        <p:nvSpPr>
          <p:cNvPr id="3" name="1 Título"/>
          <p:cNvSpPr txBox="1">
            <a:spLocks/>
          </p:cNvSpPr>
          <p:nvPr/>
        </p:nvSpPr>
        <p:spPr>
          <a:xfrm>
            <a:off x="805362" y="476672"/>
            <a:ext cx="7772400" cy="136815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4000" b="1" dirty="0" smtClean="0"/>
              <a:t>EJEMPLOS</a:t>
            </a:r>
            <a:endParaRPr lang="es-ES" sz="4000" b="1" dirty="0"/>
          </a:p>
        </p:txBody>
      </p:sp>
    </p:spTree>
    <p:extLst>
      <p:ext uri="{BB962C8B-B14F-4D97-AF65-F5344CB8AC3E}">
        <p14:creationId xmlns:p14="http://schemas.microsoft.com/office/powerpoint/2010/main" val="1494320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8856984" cy="65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9701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566368"/>
            <a:ext cx="7772400" cy="2734839"/>
          </a:xfrm>
        </p:spPr>
        <p:txBody>
          <a:bodyPr>
            <a:normAutofit fontScale="90000"/>
          </a:bodyPr>
          <a:lstStyle/>
          <a:p>
            <a:pPr algn="l"/>
            <a:r>
              <a:rPr lang="es-ES" sz="2400" b="1" dirty="0" smtClean="0"/>
              <a:t>¿En la liga nacional de futbol cual es el equipo favorito?</a:t>
            </a:r>
            <a:br>
              <a:rPr lang="es-ES" sz="2400" b="1" dirty="0" smtClean="0"/>
            </a:br>
            <a:r>
              <a:rPr lang="es-ES" sz="2400" b="1" dirty="0"/>
              <a:t/>
            </a:r>
            <a:br>
              <a:rPr lang="es-ES" sz="2400" b="1" dirty="0"/>
            </a:br>
            <a:r>
              <a:rPr lang="es-ES" sz="2400" b="1" dirty="0" smtClean="0"/>
              <a:t>___ C.D. FAS</a:t>
            </a:r>
            <a:br>
              <a:rPr lang="es-ES" sz="2400" b="1" dirty="0" smtClean="0"/>
            </a:br>
            <a:r>
              <a:rPr lang="es-ES" sz="2400" b="1" dirty="0" smtClean="0"/>
              <a:t>___ C.D. Águila</a:t>
            </a:r>
            <a:br>
              <a:rPr lang="es-ES" sz="2400" b="1" dirty="0" smtClean="0"/>
            </a:br>
            <a:r>
              <a:rPr lang="es-ES" sz="2400" b="1" dirty="0" smtClean="0"/>
              <a:t>___ Alianza F.C.</a:t>
            </a:r>
            <a:br>
              <a:rPr lang="es-ES" sz="2400" b="1" dirty="0" smtClean="0"/>
            </a:br>
            <a:r>
              <a:rPr lang="es-ES" sz="2400" b="1" dirty="0" smtClean="0"/>
              <a:t>___ L.A Firpo</a:t>
            </a:r>
            <a:br>
              <a:rPr lang="es-ES" sz="2400" b="1" dirty="0" smtClean="0"/>
            </a:br>
            <a:r>
              <a:rPr lang="es-ES" sz="2400" b="1" dirty="0" smtClean="0"/>
              <a:t>___ Otros</a:t>
            </a:r>
            <a:r>
              <a:rPr lang="es-ES" sz="1800" b="1" dirty="0" smtClean="0"/>
              <a:t/>
            </a:r>
            <a:br>
              <a:rPr lang="es-ES" sz="1800" b="1" dirty="0" smtClean="0"/>
            </a:br>
            <a:endParaRPr lang="es-ES" sz="1800" b="1" dirty="0"/>
          </a:p>
        </p:txBody>
      </p:sp>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p>
        </p:txBody>
      </p:sp>
      <p:sp>
        <p:nvSpPr>
          <p:cNvPr id="5" name="1 Título"/>
          <p:cNvSpPr txBox="1">
            <a:spLocks/>
          </p:cNvSpPr>
          <p:nvPr/>
        </p:nvSpPr>
        <p:spPr>
          <a:xfrm>
            <a:off x="619944" y="557064"/>
            <a:ext cx="7772400"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b="1" smtClean="0"/>
              <a:t>Pregunta 1</a:t>
            </a:r>
            <a:br>
              <a:rPr lang="es-ES" b="1" smtClean="0"/>
            </a:br>
            <a:r>
              <a:rPr lang="es-ES" b="1" smtClean="0"/>
              <a:t> ( Pregunta Opción Única)</a:t>
            </a:r>
            <a:endParaRPr lang="es-ES" b="1" dirty="0"/>
          </a:p>
        </p:txBody>
      </p:sp>
    </p:spTree>
    <p:extLst>
      <p:ext uri="{BB962C8B-B14F-4D97-AF65-F5344CB8AC3E}">
        <p14:creationId xmlns:p14="http://schemas.microsoft.com/office/powerpoint/2010/main" val="809701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p>
        </p:txBody>
      </p:sp>
      <p:sp>
        <p:nvSpPr>
          <p:cNvPr id="5" name="1 Título"/>
          <p:cNvSpPr txBox="1">
            <a:spLocks/>
          </p:cNvSpPr>
          <p:nvPr/>
        </p:nvSpPr>
        <p:spPr>
          <a:xfrm>
            <a:off x="611560" y="186329"/>
            <a:ext cx="7772400"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smtClean="0"/>
              <a:t>Pregunta 1 (Pregunta Opción Única)</a:t>
            </a:r>
          </a:p>
          <a:p>
            <a:endParaRPr lang="es-ES" sz="2400" b="1" dirty="0"/>
          </a:p>
          <a:p>
            <a:r>
              <a:rPr lang="es-ES" sz="1600" b="1" dirty="0" smtClean="0"/>
              <a:t>Para el vaciado de los resultados obtenidos en las encuestas utilizaremos el siguientes esquema de cuadro, con los aspectos que se mencionan a continuación</a:t>
            </a:r>
            <a:endParaRPr lang="es-ES" sz="16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033736"/>
            <a:ext cx="7636768" cy="4509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0349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p>
        </p:txBody>
      </p:sp>
      <p:sp>
        <p:nvSpPr>
          <p:cNvPr id="5" name="1 Título"/>
          <p:cNvSpPr txBox="1">
            <a:spLocks/>
          </p:cNvSpPr>
          <p:nvPr/>
        </p:nvSpPr>
        <p:spPr>
          <a:xfrm>
            <a:off x="619944" y="24867"/>
            <a:ext cx="7772400" cy="138790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800" b="1" dirty="0" smtClean="0"/>
              <a:t>Pregunta 1</a:t>
            </a:r>
            <a:br>
              <a:rPr lang="es-ES" sz="2800" b="1" dirty="0" smtClean="0"/>
            </a:br>
            <a:r>
              <a:rPr lang="es-ES" sz="2800" b="1" dirty="0" smtClean="0"/>
              <a:t> ( Pregunta Opción Única)</a:t>
            </a:r>
            <a:endParaRPr lang="es-ES" sz="2800" b="1" dirty="0"/>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961" y="2780928"/>
            <a:ext cx="7937982" cy="3561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 Título"/>
          <p:cNvSpPr txBox="1">
            <a:spLocks/>
          </p:cNvSpPr>
          <p:nvPr/>
        </p:nvSpPr>
        <p:spPr>
          <a:xfrm>
            <a:off x="740761" y="1844824"/>
            <a:ext cx="7772400" cy="7920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ES" sz="1600" b="1" dirty="0" smtClean="0"/>
              <a:t>En un principio se vaciaran los datos en los cuadros de tabulación sin importar cual ha sido la opción preferida por las personas</a:t>
            </a:r>
          </a:p>
        </p:txBody>
      </p:sp>
    </p:spTree>
    <p:extLst>
      <p:ext uri="{BB962C8B-B14F-4D97-AF65-F5344CB8AC3E}">
        <p14:creationId xmlns:p14="http://schemas.microsoft.com/office/powerpoint/2010/main" val="2640349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p>
        </p:txBody>
      </p:sp>
      <p:sp>
        <p:nvSpPr>
          <p:cNvPr id="5" name="1 Título"/>
          <p:cNvSpPr txBox="1">
            <a:spLocks/>
          </p:cNvSpPr>
          <p:nvPr/>
        </p:nvSpPr>
        <p:spPr>
          <a:xfrm>
            <a:off x="669212" y="-171400"/>
            <a:ext cx="7772400"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800" b="1" dirty="0" smtClean="0"/>
              <a:t>Pregunta 1 ( Pregunta Opción Única)</a:t>
            </a:r>
            <a:endParaRPr lang="es-ES" sz="2800" b="1" dirty="0"/>
          </a:p>
        </p:txBody>
      </p:sp>
      <p:sp>
        <p:nvSpPr>
          <p:cNvPr id="6" name="5 Título"/>
          <p:cNvSpPr>
            <a:spLocks noGrp="1"/>
          </p:cNvSpPr>
          <p:nvPr>
            <p:ph type="ctrTitle"/>
          </p:nvPr>
        </p:nvSpPr>
        <p:spPr>
          <a:xfrm>
            <a:off x="827584" y="1541859"/>
            <a:ext cx="7772400" cy="1470025"/>
          </a:xfrm>
        </p:spPr>
        <p:txBody>
          <a:bodyPr>
            <a:normAutofit/>
          </a:bodyPr>
          <a:lstStyle/>
          <a:p>
            <a:r>
              <a:rPr lang="es-ES" sz="1800" dirty="0" smtClean="0"/>
              <a:t>Luego de el vaciado inicial ordenamos las diferentes opciones de las que tiene mayor frecuencia a la que tienen menor (es importante mencionar que aquellas opciones que tengan menor frecuencia se agruparan en una opción llamada otros, este cuadro se llamara </a:t>
            </a:r>
            <a:r>
              <a:rPr lang="es-ES" sz="1800" b="1" dirty="0" smtClean="0"/>
              <a:t>CUADRO ESPECIFICO</a:t>
            </a:r>
            <a:endParaRPr lang="es-ES" sz="18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896" y="3230463"/>
            <a:ext cx="7605048" cy="3129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0349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67544" y="2276872"/>
            <a:ext cx="7772400" cy="41764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s-ES" sz="2000" b="1" dirty="0"/>
          </a:p>
        </p:txBody>
      </p:sp>
      <p:sp>
        <p:nvSpPr>
          <p:cNvPr id="4" name="1 Título"/>
          <p:cNvSpPr txBox="1">
            <a:spLocks/>
          </p:cNvSpPr>
          <p:nvPr/>
        </p:nvSpPr>
        <p:spPr>
          <a:xfrm>
            <a:off x="619944" y="2636912"/>
            <a:ext cx="7772400" cy="33843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b="1" dirty="0"/>
          </a:p>
        </p:txBody>
      </p:sp>
      <p:sp>
        <p:nvSpPr>
          <p:cNvPr id="5" name="1 Título"/>
          <p:cNvSpPr txBox="1">
            <a:spLocks/>
          </p:cNvSpPr>
          <p:nvPr/>
        </p:nvSpPr>
        <p:spPr>
          <a:xfrm>
            <a:off x="669212" y="-171400"/>
            <a:ext cx="7772400" cy="18722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800" b="1" dirty="0" smtClean="0"/>
              <a:t>Pregunta 1 ( Pregunta Opción Única)</a:t>
            </a:r>
            <a:endParaRPr lang="es-ES" sz="2800" b="1" dirty="0"/>
          </a:p>
        </p:txBody>
      </p:sp>
      <p:sp>
        <p:nvSpPr>
          <p:cNvPr id="6" name="5 Título"/>
          <p:cNvSpPr>
            <a:spLocks noGrp="1"/>
          </p:cNvSpPr>
          <p:nvPr>
            <p:ph type="ctrTitle"/>
          </p:nvPr>
        </p:nvSpPr>
        <p:spPr>
          <a:xfrm>
            <a:off x="827584" y="1412776"/>
            <a:ext cx="7772400" cy="1470025"/>
          </a:xfrm>
        </p:spPr>
        <p:txBody>
          <a:bodyPr>
            <a:normAutofit/>
          </a:bodyPr>
          <a:lstStyle/>
          <a:p>
            <a:r>
              <a:rPr lang="es-ES" sz="1800" dirty="0" smtClean="0"/>
              <a:t>Posterior al cuadro especifico pasamos los datos finales al </a:t>
            </a:r>
            <a:r>
              <a:rPr lang="es-ES" sz="1800" b="1" dirty="0" smtClean="0"/>
              <a:t>CUADRO GENERAL, </a:t>
            </a:r>
            <a:r>
              <a:rPr lang="es-ES" sz="1800" dirty="0" smtClean="0"/>
              <a:t>en el cual los datos se ordenan de acuerdo a las variables utilizadas y se agrega una nueva columna llamada </a:t>
            </a:r>
            <a:r>
              <a:rPr lang="es-ES" sz="1800" b="1" dirty="0" smtClean="0"/>
              <a:t>Total </a:t>
            </a:r>
            <a:r>
              <a:rPr lang="es-ES" sz="1800" dirty="0" smtClean="0"/>
              <a:t>.</a:t>
            </a:r>
            <a:br>
              <a:rPr lang="es-ES" sz="1800" dirty="0" smtClean="0"/>
            </a:br>
            <a:r>
              <a:rPr lang="es-ES" sz="1800" dirty="0" smtClean="0"/>
              <a:t>Este cuadro se muestra a continuación</a:t>
            </a:r>
            <a:endParaRPr lang="es-ES" sz="18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907448"/>
            <a:ext cx="8382068" cy="334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2060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TotalTime>
  <Words>482</Words>
  <Application>Microsoft Office PowerPoint</Application>
  <PresentationFormat>Presentación en pantalla (4:3)</PresentationFormat>
  <Paragraphs>73</Paragraphs>
  <Slides>14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14</vt:i4>
      </vt:variant>
    </vt:vector>
  </HeadingPairs>
  <TitlesOfParts>
    <vt:vector size="17" baseType="lpstr">
      <vt:lpstr>Arial</vt:lpstr>
      <vt:lpstr>Calibri</vt:lpstr>
      <vt:lpstr>Tema de Office</vt:lpstr>
      <vt:lpstr>TABULACION DE DATOS INVESTIGACION DE MERCADOS</vt:lpstr>
      <vt:lpstr>Tras la recogida de información en una investigación, nos encontraremos con una serie de datos sobre diferentes variables de los individuos de una muestra. El primer paso para comenzar a analizar los datos es el de organizarlos de manera que podamos ver las características de los diferentes valores que han tomado las observaciones. El tipo de organización de los datos depende del tipo de variable</vt:lpstr>
      <vt:lpstr>Se realizo una investigación para conocer gustos y preferencias de personas respecto al futbol nacional para lo cual se tomo como base la siguiente información:  Universo :  60,000 Hombres Zona:   Occidental   20%   Central   50%   Oriental 30%  Edades:  15 a 35  50%   35 a 50  50%  Se pasaron 400 encuestas   </vt:lpstr>
      <vt:lpstr>Presentación de PowerPoint</vt:lpstr>
      <vt:lpstr>¿En la liga nacional de futbol cual es el equipo favorito?  ___ C.D. FAS ___ C.D. Águila ___ Alianza F.C. ___ L.A Firpo ___ Otros </vt:lpstr>
      <vt:lpstr>Presentación de PowerPoint</vt:lpstr>
      <vt:lpstr>Presentación de PowerPoint</vt:lpstr>
      <vt:lpstr>Luego de el vaciado inicial ordenamos las diferentes opciones de las que tiene mayor frecuencia a la que tienen menor (es importante mencionar que aquellas opciones que tengan menor frecuencia se agruparan en una opción llamada otros, este cuadro se llamara CUADRO ESPECIFICO</vt:lpstr>
      <vt:lpstr>Posterior al cuadro especifico pasamos los datos finales al CUADRO GENERAL, en el cual los datos se ordenan de acuerdo a las variables utilizadas y se agrega una nueva columna llamada Total . Este cuadro se muestra a continuación</vt:lpstr>
      <vt:lpstr>¿Cuáles son los estadios a nivel nacional que Ud. Ha visitado para apoyar a su equipo?  ___ Estadio Cuscatlán ___ Estadio Mágico González ___ Estadio Oscar Quiteño ___ Estadio Francisco Barraza ___ Estadio Sergio Torres ___ Otros </vt:lpstr>
      <vt:lpstr>En las preguntas de opción múltiple, el total que obtendremos podría ser mayor a total de el numero de encuestas pasadas para cada variable, pero en ningún momento la opción podrá tener una frecuencia mayor al numero de encuestas que han sido pasadas.</vt:lpstr>
      <vt:lpstr>Cuadro General</vt:lpstr>
      <vt:lpstr>En la escala del 1 al 5 en donde 5 es excelente y 1 es malo ¿Cómo evalúa las instalaciones del Estadio Cuscatlán?  ___ Excelente 5 ___ Muy Bueno 4 ___ Bueno 3 ___ Regular 2 ___ Malo 1  </vt:lpstr>
      <vt:lpstr>Presentación de PowerPoint</vt:lpstr>
    </vt:vector>
  </TitlesOfParts>
  <Company>uca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TABULACION DE DATOS INVESTIGACION DE MERCADOS</dc:title>
  <dc:creator>usuario</dc:creator>
  <cp:lastModifiedBy>Marina Osegueda</cp:lastModifiedBy>
  <cp:revision>18</cp:revision>
  <cp:lastPrinted>2011-10-28T17:14:03Z</cp:lastPrinted>
  <dcterms:created xsi:type="dcterms:W3CDTF">2011-10-28T14:47:33Z</dcterms:created>
  <dcterms:modified xsi:type="dcterms:W3CDTF">2015-05-05T17:00:03Z</dcterms:modified>
</cp:coreProperties>
</file>